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302" r:id="rId3"/>
    <p:sldId id="301" r:id="rId4"/>
    <p:sldId id="304" r:id="rId5"/>
    <p:sldId id="289" r:id="rId6"/>
    <p:sldId id="303" r:id="rId7"/>
    <p:sldId id="305" r:id="rId8"/>
    <p:sldId id="306" r:id="rId9"/>
    <p:sldId id="307" r:id="rId10"/>
    <p:sldId id="299" r:id="rId11"/>
    <p:sldId id="308" r:id="rId12"/>
    <p:sldId id="309" r:id="rId13"/>
    <p:sldId id="310" r:id="rId14"/>
    <p:sldId id="311" r:id="rId15"/>
    <p:sldId id="312" r:id="rId16"/>
    <p:sldId id="313" r:id="rId17"/>
    <p:sldId id="300" r:id="rId18"/>
    <p:sldId id="26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518E"/>
    <a:srgbClr val="FF6600"/>
    <a:srgbClr val="D4E43C"/>
    <a:srgbClr val="68D67A"/>
    <a:srgbClr val="FF7979"/>
    <a:srgbClr val="EA5A42"/>
    <a:srgbClr val="6BC0FF"/>
    <a:srgbClr val="EFD5B2"/>
    <a:srgbClr val="4785B8"/>
    <a:srgbClr val="396E9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보통 스타일 3 - 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720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12-08T02:47:44.616" idx="2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A2E3D7-91A6-4EEF-82B1-5629029CE80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16800" y="714735"/>
            <a:ext cx="2958400" cy="2958400"/>
          </a:xfrm>
          <a:prstGeom prst="ellipse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1404652" y="4048082"/>
            <a:ext cx="93826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kern="1800" spc="1100" dirty="0">
                <a:solidFill>
                  <a:schemeClr val="accent6"/>
                </a:solidFill>
                <a:latin typeface="+mn-ea"/>
              </a:rPr>
              <a:t>7</a:t>
            </a:r>
            <a:r>
              <a:rPr lang="ko-KR" altLang="en-US" sz="5400" b="1" kern="1800" spc="1100" dirty="0">
                <a:solidFill>
                  <a:schemeClr val="accent6"/>
                </a:solidFill>
                <a:latin typeface="+mn-ea"/>
              </a:rPr>
              <a:t>팀 프로젝트 최종 발표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A71F35-36EB-D2FA-D2B9-5A92CBA178B6}"/>
              </a:ext>
            </a:extLst>
          </p:cNvPr>
          <p:cNvSpPr txBox="1"/>
          <p:nvPr/>
        </p:nvSpPr>
        <p:spPr>
          <a:xfrm>
            <a:off x="7954392" y="5219935"/>
            <a:ext cx="2325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논리회로실습</a:t>
            </a:r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 103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반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pPr algn="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 201911791 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박수진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  <a:p>
            <a:pPr algn="r"/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202010617 </a:t>
            </a:r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</a:rPr>
              <a:t>조하림</a:t>
            </a:r>
            <a:endParaRPr lang="en-US" altLang="ko-KR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57153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하드웨어 설계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29432B-F30A-66AD-A9CD-D9C6A3F25AFC}"/>
              </a:ext>
            </a:extLst>
          </p:cNvPr>
          <p:cNvSpPr txBox="1"/>
          <p:nvPr/>
        </p:nvSpPr>
        <p:spPr>
          <a:xfrm>
            <a:off x="639469" y="1247400"/>
            <a:ext cx="2068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입력과 출력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BC332A-3086-1C91-FF50-66D14881C249}"/>
              </a:ext>
            </a:extLst>
          </p:cNvPr>
          <p:cNvSpPr txBox="1"/>
          <p:nvPr/>
        </p:nvSpPr>
        <p:spPr>
          <a:xfrm>
            <a:off x="3336270" y="3285461"/>
            <a:ext cx="5519460" cy="113877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none" rtlCol="0">
            <a:spAutoFit/>
          </a:bodyPr>
          <a:lstStyle/>
          <a:p>
            <a:endParaRPr lang="en-US" altLang="ko-KR" sz="1000" b="1" dirty="0"/>
          </a:p>
          <a:p>
            <a:r>
              <a:rPr lang="en-US" altLang="ko-KR" sz="4800" b="1" dirty="0"/>
              <a:t>UP_DOWN_GAME</a:t>
            </a:r>
          </a:p>
          <a:p>
            <a:endParaRPr lang="ko-KR" altLang="en-US" sz="1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4E832D-5668-C6BC-296E-A4CF1EE318E7}"/>
              </a:ext>
            </a:extLst>
          </p:cNvPr>
          <p:cNvSpPr txBox="1"/>
          <p:nvPr/>
        </p:nvSpPr>
        <p:spPr>
          <a:xfrm>
            <a:off x="4304013" y="2498278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i_Clk</a:t>
            </a:r>
            <a:endParaRPr lang="en-US" altLang="ko-KR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7B61A2-D574-6482-1A4F-FA8C74D68D27}"/>
              </a:ext>
            </a:extLst>
          </p:cNvPr>
          <p:cNvSpPr txBox="1"/>
          <p:nvPr/>
        </p:nvSpPr>
        <p:spPr>
          <a:xfrm>
            <a:off x="7154301" y="2498278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i_Rst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193423-F654-BE4D-7852-427BE8F67694}"/>
              </a:ext>
            </a:extLst>
          </p:cNvPr>
          <p:cNvSpPr txBox="1"/>
          <p:nvPr/>
        </p:nvSpPr>
        <p:spPr>
          <a:xfrm>
            <a:off x="1726581" y="3086789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i_Num0</a:t>
            </a:r>
            <a:endParaRPr lang="en-US" altLang="ko-KR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9049AE-8F3E-801A-D794-A3115EC3E2A0}"/>
              </a:ext>
            </a:extLst>
          </p:cNvPr>
          <p:cNvSpPr txBox="1"/>
          <p:nvPr/>
        </p:nvSpPr>
        <p:spPr>
          <a:xfrm>
            <a:off x="1726580" y="3670182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i_Num1</a:t>
            </a:r>
            <a:endParaRPr lang="en-US" altLang="ko-KR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DD1B25-6A4C-9BED-A863-D3B9C2C2C3CB}"/>
              </a:ext>
            </a:extLst>
          </p:cNvPr>
          <p:cNvSpPr txBox="1"/>
          <p:nvPr/>
        </p:nvSpPr>
        <p:spPr>
          <a:xfrm>
            <a:off x="1726580" y="4253574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i_Start</a:t>
            </a:r>
            <a:endParaRPr lang="en-US" altLang="ko-K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781AE1-D08D-C15A-E4F5-0A77FF6FF381}"/>
              </a:ext>
            </a:extLst>
          </p:cNvPr>
          <p:cNvSpPr txBox="1"/>
          <p:nvPr/>
        </p:nvSpPr>
        <p:spPr>
          <a:xfrm>
            <a:off x="9485661" y="3086789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o_Num1</a:t>
            </a:r>
            <a:endParaRPr lang="en-US" altLang="ko-KR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E53F25-55E7-503B-F305-8D9C1EB33841}"/>
              </a:ext>
            </a:extLst>
          </p:cNvPr>
          <p:cNvSpPr txBox="1"/>
          <p:nvPr/>
        </p:nvSpPr>
        <p:spPr>
          <a:xfrm>
            <a:off x="9485663" y="3670182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o_Left</a:t>
            </a:r>
            <a:endParaRPr lang="en-US" altLang="ko-KR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11D94C0-288B-C906-4A01-3E7D3C7ECB93}"/>
              </a:ext>
            </a:extLst>
          </p:cNvPr>
          <p:cNvSpPr txBox="1"/>
          <p:nvPr/>
        </p:nvSpPr>
        <p:spPr>
          <a:xfrm>
            <a:off x="9485663" y="4247965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o_DM_Col</a:t>
            </a:r>
            <a:endParaRPr lang="en-US" altLang="ko-K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90D898-4C93-0EDF-3A56-BF34192A0A67}"/>
              </a:ext>
            </a:extLst>
          </p:cNvPr>
          <p:cNvSpPr txBox="1"/>
          <p:nvPr/>
        </p:nvSpPr>
        <p:spPr>
          <a:xfrm>
            <a:off x="9485663" y="4825748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o_DM_Row</a:t>
            </a:r>
            <a:endParaRPr lang="en-US" altLang="ko-K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7D143D-7106-155E-C9E6-D107B06178E1}"/>
              </a:ext>
            </a:extLst>
          </p:cNvPr>
          <p:cNvSpPr txBox="1"/>
          <p:nvPr/>
        </p:nvSpPr>
        <p:spPr>
          <a:xfrm>
            <a:off x="9485661" y="2503396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/>
              <a:t>o_Num0</a:t>
            </a:r>
            <a:endParaRPr lang="en-US" altLang="ko-KR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4AB7C73-EF35-134A-DBB8-DEE33D0DAAE0}"/>
              </a:ext>
            </a:extLst>
          </p:cNvPr>
          <p:cNvCxnSpPr>
            <a:cxnSpLocks/>
          </p:cNvCxnSpPr>
          <p:nvPr/>
        </p:nvCxnSpPr>
        <p:spPr>
          <a:xfrm flipH="1">
            <a:off x="7505138" y="2854314"/>
            <a:ext cx="1" cy="4038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9679FCA0-E80D-9D3A-1245-5AEAD2D92FC3}"/>
              </a:ext>
            </a:extLst>
          </p:cNvPr>
          <p:cNvCxnSpPr>
            <a:cxnSpLocks/>
          </p:cNvCxnSpPr>
          <p:nvPr/>
        </p:nvCxnSpPr>
        <p:spPr>
          <a:xfrm flipH="1">
            <a:off x="4652826" y="2867610"/>
            <a:ext cx="1" cy="4038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B52336E3-FA4D-A983-62E0-25A877B2BF50}"/>
              </a:ext>
            </a:extLst>
          </p:cNvPr>
          <p:cNvCxnSpPr>
            <a:cxnSpLocks/>
            <a:stCxn id="17" idx="3"/>
            <a:endCxn id="8" idx="1"/>
          </p:cNvCxnSpPr>
          <p:nvPr/>
        </p:nvCxnSpPr>
        <p:spPr>
          <a:xfrm>
            <a:off x="2706335" y="3854848"/>
            <a:ext cx="62993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A9C87BE0-B8B1-C871-3247-BAC812136FBA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706336" y="3271455"/>
            <a:ext cx="629930" cy="315124"/>
          </a:xfrm>
          <a:prstGeom prst="bent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AE1414D4-F973-8BEB-5222-BC97D9B7AA79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2578095" y="4149088"/>
            <a:ext cx="758171" cy="289152"/>
          </a:xfrm>
          <a:prstGeom prst="bent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407499A6-CDC6-5802-B6A0-BB3F9A2C4466}"/>
              </a:ext>
            </a:extLst>
          </p:cNvPr>
          <p:cNvCxnSpPr>
            <a:cxnSpLocks/>
            <a:endCxn id="28" idx="1"/>
          </p:cNvCxnSpPr>
          <p:nvPr/>
        </p:nvCxnSpPr>
        <p:spPr>
          <a:xfrm rot="5400000" flipH="1" flipV="1">
            <a:off x="8936973" y="2736773"/>
            <a:ext cx="597399" cy="499978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D284466A-BEF9-E7E9-717B-56298B09555D}"/>
              </a:ext>
            </a:extLst>
          </p:cNvPr>
          <p:cNvCxnSpPr>
            <a:cxnSpLocks/>
          </p:cNvCxnSpPr>
          <p:nvPr/>
        </p:nvCxnSpPr>
        <p:spPr>
          <a:xfrm flipH="1">
            <a:off x="8855730" y="3285461"/>
            <a:ext cx="12995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B9B86800-2903-ABF3-1386-8D6755A09E21}"/>
              </a:ext>
            </a:extLst>
          </p:cNvPr>
          <p:cNvCxnSpPr>
            <a:cxnSpLocks/>
          </p:cNvCxnSpPr>
          <p:nvPr/>
        </p:nvCxnSpPr>
        <p:spPr>
          <a:xfrm flipH="1">
            <a:off x="8855730" y="4424234"/>
            <a:ext cx="12995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연결선: 꺾임 90">
            <a:extLst>
              <a:ext uri="{FF2B5EF4-FFF2-40B4-BE49-F238E27FC236}">
                <a16:creationId xmlns:a16="http://schemas.microsoft.com/office/drawing/2014/main" id="{DD6DA72B-421E-4C27-B556-CAD405BBA1C6}"/>
              </a:ext>
            </a:extLst>
          </p:cNvPr>
          <p:cNvCxnSpPr>
            <a:cxnSpLocks/>
          </p:cNvCxnSpPr>
          <p:nvPr/>
        </p:nvCxnSpPr>
        <p:spPr>
          <a:xfrm rot="16200000" flipH="1">
            <a:off x="8951592" y="4439044"/>
            <a:ext cx="633137" cy="564958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23F853D3-FBE9-3CFF-DD65-206BF7A88103}"/>
              </a:ext>
            </a:extLst>
          </p:cNvPr>
          <p:cNvCxnSpPr>
            <a:cxnSpLocks/>
            <a:stCxn id="8" idx="3"/>
            <a:endCxn id="22" idx="1"/>
          </p:cNvCxnSpPr>
          <p:nvPr/>
        </p:nvCxnSpPr>
        <p:spPr>
          <a:xfrm>
            <a:off x="8855730" y="3854848"/>
            <a:ext cx="62993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연결선: 꺾임 98">
            <a:extLst>
              <a:ext uri="{FF2B5EF4-FFF2-40B4-BE49-F238E27FC236}">
                <a16:creationId xmlns:a16="http://schemas.microsoft.com/office/drawing/2014/main" id="{D40254ED-7224-C926-64AA-7B55432C3109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8855726" y="3271455"/>
            <a:ext cx="629935" cy="315124"/>
          </a:xfrm>
          <a:prstGeom prst="bent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연결선: 꺾임 101">
            <a:extLst>
              <a:ext uri="{FF2B5EF4-FFF2-40B4-BE49-F238E27FC236}">
                <a16:creationId xmlns:a16="http://schemas.microsoft.com/office/drawing/2014/main" id="{64711844-8939-3564-3D37-0ED196032215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8855725" y="4155964"/>
            <a:ext cx="629938" cy="276667"/>
          </a:xfrm>
          <a:prstGeom prst="bentConnector3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568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57153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하드웨어 설계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29432B-F30A-66AD-A9CD-D9C6A3F25AFC}"/>
              </a:ext>
            </a:extLst>
          </p:cNvPr>
          <p:cNvSpPr txBox="1"/>
          <p:nvPr/>
        </p:nvSpPr>
        <p:spPr>
          <a:xfrm>
            <a:off x="639469" y="1247400"/>
            <a:ext cx="2068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입력과 출력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189AC6DB-A794-5F3F-303A-8BB96F4C3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256348"/>
              </p:ext>
            </p:extLst>
          </p:nvPr>
        </p:nvGraphicFramePr>
        <p:xfrm>
          <a:off x="1028823" y="2006353"/>
          <a:ext cx="10077140" cy="407981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76016">
                  <a:extLst>
                    <a:ext uri="{9D8B030D-6E8A-4147-A177-3AD203B41FA5}">
                      <a16:colId xmlns:a16="http://schemas.microsoft.com/office/drawing/2014/main" val="3048668559"/>
                    </a:ext>
                  </a:extLst>
                </a:gridCol>
                <a:gridCol w="736846">
                  <a:extLst>
                    <a:ext uri="{9D8B030D-6E8A-4147-A177-3AD203B41FA5}">
                      <a16:colId xmlns:a16="http://schemas.microsoft.com/office/drawing/2014/main" val="2937085487"/>
                    </a:ext>
                  </a:extLst>
                </a:gridCol>
                <a:gridCol w="1447061">
                  <a:extLst>
                    <a:ext uri="{9D8B030D-6E8A-4147-A177-3AD203B41FA5}">
                      <a16:colId xmlns:a16="http://schemas.microsoft.com/office/drawing/2014/main" val="1865420767"/>
                    </a:ext>
                  </a:extLst>
                </a:gridCol>
                <a:gridCol w="710213">
                  <a:extLst>
                    <a:ext uri="{9D8B030D-6E8A-4147-A177-3AD203B41FA5}">
                      <a16:colId xmlns:a16="http://schemas.microsoft.com/office/drawing/2014/main" val="734827673"/>
                    </a:ext>
                  </a:extLst>
                </a:gridCol>
                <a:gridCol w="5007004">
                  <a:extLst>
                    <a:ext uri="{9D8B030D-6E8A-4147-A177-3AD203B41FA5}">
                      <a16:colId xmlns:a16="http://schemas.microsoft.com/office/drawing/2014/main" val="203814781"/>
                    </a:ext>
                  </a:extLst>
                </a:gridCol>
              </a:tblGrid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구분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bits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4083720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i_Clk</a:t>
                      </a:r>
                      <a:endParaRPr lang="ko-KR" alt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입력</a:t>
                      </a:r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기본</a:t>
                      </a: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Positive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clock</a:t>
                      </a:r>
                      <a:r>
                        <a:rPr lang="ko-KR" altLang="en-US" dirty="0"/>
                        <a:t> 신호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736301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i_Rst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Negative reset clock </a:t>
                      </a:r>
                      <a:r>
                        <a:rPr lang="ko-KR" altLang="en-US" dirty="0"/>
                        <a:t>신호 </a:t>
                      </a:r>
                      <a:r>
                        <a:rPr lang="en-US" altLang="ko-KR" dirty="0"/>
                        <a:t>(0: reset, 1: </a:t>
                      </a:r>
                      <a:r>
                        <a:rPr lang="ko-KR" altLang="en-US" dirty="0"/>
                        <a:t>동작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5938664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i_Num0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Push-button[0] 1</a:t>
                      </a:r>
                      <a:r>
                        <a:rPr lang="ko-KR" altLang="en-US" dirty="0"/>
                        <a:t>의 자리 수를 정하는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04314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i_Num1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Push-button[1] 10</a:t>
                      </a:r>
                      <a:r>
                        <a:rPr lang="ko-KR" altLang="en-US" dirty="0"/>
                        <a:t>의 자리 수를 정하는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540235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i_Start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Push-button[2] Start </a:t>
                      </a:r>
                      <a:r>
                        <a:rPr lang="ko-KR" altLang="en-US" dirty="0"/>
                        <a:t>입력 버튼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360308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o_Num0</a:t>
                      </a:r>
                      <a:endParaRPr lang="ko-KR" alt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출력</a:t>
                      </a:r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rowSpan="5"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데이터</a:t>
                      </a: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의 자리 수 출력 </a:t>
                      </a:r>
                      <a:r>
                        <a:rPr lang="en-US" altLang="ko-KR" dirty="0"/>
                        <a:t>FND (</a:t>
                      </a:r>
                      <a:r>
                        <a:rPr lang="ko-KR" altLang="en-US" dirty="0"/>
                        <a:t>수신한 데이터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004414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o_Num1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의 자리 수 출력 </a:t>
                      </a:r>
                      <a:r>
                        <a:rPr lang="en-US" altLang="ko-KR" dirty="0"/>
                        <a:t>FND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수신한 데이터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7978107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o_Left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남은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횟수 출력 </a:t>
                      </a:r>
                      <a:r>
                        <a:rPr lang="en-US" altLang="ko-KR" dirty="0"/>
                        <a:t>FND (</a:t>
                      </a:r>
                      <a:r>
                        <a:rPr lang="ko-KR" altLang="en-US" dirty="0"/>
                        <a:t>수신한 데이터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178006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o_DM_Col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Dot Matrix Col </a:t>
                      </a:r>
                      <a:r>
                        <a:rPr lang="ko-KR" altLang="en-US" dirty="0"/>
                        <a:t>출력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수신한 데이터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666301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/>
                        <a:t>o_DM_Row</a:t>
                      </a:r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Dot Matrix Row </a:t>
                      </a:r>
                      <a:r>
                        <a:rPr lang="ko-KR" altLang="en-US" dirty="0"/>
                        <a:t>출력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수신한 데이터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6453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872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CFAAF39-78CE-0683-D779-0B2E827D3C3A}"/>
              </a:ext>
            </a:extLst>
          </p:cNvPr>
          <p:cNvSpPr txBox="1"/>
          <p:nvPr/>
        </p:nvSpPr>
        <p:spPr>
          <a:xfrm>
            <a:off x="1622524" y="3612545"/>
            <a:ext cx="1184845" cy="584775"/>
          </a:xfrm>
          <a:prstGeom prst="rect">
            <a:avLst/>
          </a:prstGeom>
          <a:solidFill>
            <a:srgbClr val="D4E43C"/>
          </a:solidFill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IDLE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52D783-19AB-CC06-DC93-C5938B756B3A}"/>
              </a:ext>
            </a:extLst>
          </p:cNvPr>
          <p:cNvSpPr txBox="1"/>
          <p:nvPr/>
        </p:nvSpPr>
        <p:spPr>
          <a:xfrm>
            <a:off x="4246342" y="3612545"/>
            <a:ext cx="3726182" cy="5847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INPUT_COMPARE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B63BF0-41F6-8D6E-ABFD-2F211C74AE17}"/>
              </a:ext>
            </a:extLst>
          </p:cNvPr>
          <p:cNvSpPr txBox="1"/>
          <p:nvPr/>
        </p:nvSpPr>
        <p:spPr>
          <a:xfrm>
            <a:off x="9250546" y="2770335"/>
            <a:ext cx="1064126" cy="584775"/>
          </a:xfrm>
          <a:prstGeom prst="rect">
            <a:avLst/>
          </a:prstGeom>
          <a:solidFill>
            <a:srgbClr val="FF7979"/>
          </a:solidFill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FAIL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894A57-07A1-AEB7-714A-CE04DAADB8FD}"/>
              </a:ext>
            </a:extLst>
          </p:cNvPr>
          <p:cNvSpPr txBox="1"/>
          <p:nvPr/>
        </p:nvSpPr>
        <p:spPr>
          <a:xfrm>
            <a:off x="9250545" y="4283239"/>
            <a:ext cx="2154989" cy="584775"/>
          </a:xfrm>
          <a:prstGeom prst="rect">
            <a:avLst/>
          </a:prstGeom>
          <a:solidFill>
            <a:srgbClr val="68D67A"/>
          </a:solidFill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SUCCESS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6E61121-2695-7F3E-E3EC-06F6A33A6542}"/>
              </a:ext>
            </a:extLst>
          </p:cNvPr>
          <p:cNvCxnSpPr>
            <a:stCxn id="2" idx="3"/>
            <a:endCxn id="4" idx="1"/>
          </p:cNvCxnSpPr>
          <p:nvPr/>
        </p:nvCxnSpPr>
        <p:spPr>
          <a:xfrm>
            <a:off x="2807369" y="3904933"/>
            <a:ext cx="143897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80B9057-5E8A-CAC0-3247-A9F4FD4B9C4A}"/>
              </a:ext>
            </a:extLst>
          </p:cNvPr>
          <p:cNvSpPr txBox="1"/>
          <p:nvPr/>
        </p:nvSpPr>
        <p:spPr>
          <a:xfrm>
            <a:off x="2807369" y="3199688"/>
            <a:ext cx="17934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fNum0 || fNum1</a:t>
            </a: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49BF1A8-24E9-00E1-8898-778254574B75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7972524" y="3062723"/>
            <a:ext cx="1278022" cy="84221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54EC90D-D234-59C1-CE11-B1E998153B12}"/>
              </a:ext>
            </a:extLst>
          </p:cNvPr>
          <p:cNvSpPr txBox="1"/>
          <p:nvPr/>
        </p:nvSpPr>
        <p:spPr>
          <a:xfrm>
            <a:off x="6360534" y="3015022"/>
            <a:ext cx="24480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rgbClr val="FF0000"/>
                </a:solidFill>
              </a:rPr>
              <a:t>fStart</a:t>
            </a:r>
            <a:r>
              <a:rPr lang="ko-KR" altLang="en-US" dirty="0">
                <a:solidFill>
                  <a:srgbClr val="FF0000"/>
                </a:solidFill>
              </a:rPr>
              <a:t>&amp;&amp;</a:t>
            </a:r>
            <a:r>
              <a:rPr lang="ko-KR" altLang="en-US" dirty="0" err="1">
                <a:solidFill>
                  <a:srgbClr val="FF0000"/>
                </a:solidFill>
              </a:rPr>
              <a:t>c_Compare</a:t>
            </a:r>
            <a:r>
              <a:rPr lang="ko-KR" altLang="en-US" dirty="0">
                <a:solidFill>
                  <a:srgbClr val="FF0000"/>
                </a:solidFill>
              </a:rPr>
              <a:t>[1]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67F579AA-6EA4-F0A0-7F5E-80C36B6E5763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7972524" y="3904933"/>
            <a:ext cx="1278021" cy="670694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03D39B6-9F08-9C8B-6F90-8672FC951B4B}"/>
              </a:ext>
            </a:extLst>
          </p:cNvPr>
          <p:cNvSpPr txBox="1"/>
          <p:nvPr/>
        </p:nvSpPr>
        <p:spPr>
          <a:xfrm>
            <a:off x="6306521" y="4348001"/>
            <a:ext cx="2502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rgbClr val="00B050"/>
                </a:solidFill>
              </a:rPr>
              <a:t>fStart</a:t>
            </a:r>
            <a:r>
              <a:rPr lang="ko-KR" altLang="en-US" dirty="0">
                <a:solidFill>
                  <a:srgbClr val="00B050"/>
                </a:solidFill>
              </a:rPr>
              <a:t>&amp;&amp;</a:t>
            </a:r>
            <a:r>
              <a:rPr lang="en-US" altLang="ko-KR" b="1" dirty="0">
                <a:solidFill>
                  <a:srgbClr val="00B050"/>
                </a:solidFill>
              </a:rPr>
              <a:t>!</a:t>
            </a:r>
            <a:r>
              <a:rPr lang="ko-KR" altLang="en-US" dirty="0" err="1">
                <a:solidFill>
                  <a:srgbClr val="00B050"/>
                </a:solidFill>
              </a:rPr>
              <a:t>c_Compare</a:t>
            </a:r>
            <a:r>
              <a:rPr lang="ko-KR" altLang="en-US" dirty="0">
                <a:solidFill>
                  <a:srgbClr val="00B050"/>
                </a:solidFill>
              </a:rPr>
              <a:t>[1]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469A0C3-389B-92CB-9288-7D9129D3D2CF}"/>
              </a:ext>
            </a:extLst>
          </p:cNvPr>
          <p:cNvSpPr txBox="1"/>
          <p:nvPr/>
        </p:nvSpPr>
        <p:spPr>
          <a:xfrm>
            <a:off x="7599774" y="1408672"/>
            <a:ext cx="21828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FF6600"/>
                </a:solidFill>
              </a:rPr>
              <a:t>c_Left</a:t>
            </a:r>
            <a:r>
              <a:rPr lang="en-US" altLang="ko-KR" dirty="0">
                <a:solidFill>
                  <a:srgbClr val="FF6600"/>
                </a:solidFill>
              </a:rPr>
              <a:t> == 0</a:t>
            </a:r>
            <a:r>
              <a:rPr lang="ko-KR" altLang="en-US" dirty="0">
                <a:solidFill>
                  <a:srgbClr val="FF6600"/>
                </a:solidFill>
              </a:rPr>
              <a:t>&amp;&amp;</a:t>
            </a:r>
            <a:r>
              <a:rPr lang="ko-KR" altLang="en-US" dirty="0" err="1">
                <a:solidFill>
                  <a:srgbClr val="FF6600"/>
                </a:solidFill>
              </a:rPr>
              <a:t>fStart</a:t>
            </a:r>
            <a:endParaRPr lang="ko-KR" altLang="en-US" dirty="0">
              <a:solidFill>
                <a:srgbClr val="FF6600"/>
              </a:solidFill>
            </a:endParaRP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647F6F99-1BE6-F7AE-5390-033D5B4D9A85}"/>
              </a:ext>
            </a:extLst>
          </p:cNvPr>
          <p:cNvCxnSpPr>
            <a:cxnSpLocks/>
            <a:stCxn id="5" idx="0"/>
          </p:cNvCxnSpPr>
          <p:nvPr/>
        </p:nvCxnSpPr>
        <p:spPr>
          <a:xfrm rot="16200000" flipH="1" flipV="1">
            <a:off x="5404559" y="-765506"/>
            <a:ext cx="842209" cy="7913890"/>
          </a:xfrm>
          <a:prstGeom prst="bentConnector4">
            <a:avLst>
              <a:gd name="adj1" fmla="val -112525"/>
              <a:gd name="adj2" fmla="val 100029"/>
            </a:avLst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B5D6DB34-3ED4-1080-367E-3B4BF47A3F25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35461" y="2770333"/>
            <a:ext cx="3311371" cy="815266"/>
          </a:xfrm>
          <a:prstGeom prst="bentConnector3">
            <a:avLst>
              <a:gd name="adj1" fmla="val 99866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7AFFFFB-639A-99F1-2DEE-80FC47936F96}"/>
              </a:ext>
            </a:extLst>
          </p:cNvPr>
          <p:cNvSpPr txBox="1"/>
          <p:nvPr/>
        </p:nvSpPr>
        <p:spPr>
          <a:xfrm>
            <a:off x="7424518" y="2304180"/>
            <a:ext cx="2122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</a:rPr>
              <a:t>c_Left</a:t>
            </a: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</a:rPr>
              <a:t> != 0</a:t>
            </a: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</a:rPr>
              <a:t>&amp;&amp;</a:t>
            </a:r>
            <a:r>
              <a:rPr lang="ko-KR" altLang="en-US" dirty="0" err="1">
                <a:solidFill>
                  <a:schemeClr val="accent2">
                    <a:lumMod val="75000"/>
                  </a:schemeClr>
                </a:solidFill>
              </a:rPr>
              <a:t>fStart</a:t>
            </a:r>
            <a:endParaRPr lang="ko-KR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C7E9EB85-C4A0-19A9-E0AE-DF68CDBB432A}"/>
              </a:ext>
            </a:extLst>
          </p:cNvPr>
          <p:cNvCxnSpPr>
            <a:cxnSpLocks/>
          </p:cNvCxnSpPr>
          <p:nvPr/>
        </p:nvCxnSpPr>
        <p:spPr>
          <a:xfrm rot="5400000" flipH="1">
            <a:off x="5763031" y="303005"/>
            <a:ext cx="670694" cy="8459323"/>
          </a:xfrm>
          <a:prstGeom prst="bentConnector4">
            <a:avLst>
              <a:gd name="adj1" fmla="val -34084"/>
              <a:gd name="adj2" fmla="val 100026"/>
            </a:avLst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C1E6F06B-638B-F18D-9C7C-9B3D92B039D4}"/>
              </a:ext>
            </a:extLst>
          </p:cNvPr>
          <p:cNvSpPr txBox="1"/>
          <p:nvPr/>
        </p:nvSpPr>
        <p:spPr>
          <a:xfrm>
            <a:off x="9569550" y="5160399"/>
            <a:ext cx="7584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rgbClr val="FF6600"/>
                </a:solidFill>
              </a:rPr>
              <a:t>fStart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A06E01-78AA-FE94-ECD0-D6531D442042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D9E8C1-B6FF-C379-26E8-3B24D7301C7A}"/>
              </a:ext>
            </a:extLst>
          </p:cNvPr>
          <p:cNvSpPr txBox="1"/>
          <p:nvPr/>
        </p:nvSpPr>
        <p:spPr>
          <a:xfrm>
            <a:off x="639469" y="1247400"/>
            <a:ext cx="1229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 FSM</a:t>
            </a:r>
            <a:endParaRPr lang="ko-KR" altLang="en-US" sz="2800" b="1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F656AE-49C0-C4A0-6F69-F5BD4CA7ED88}"/>
              </a:ext>
            </a:extLst>
          </p:cNvPr>
          <p:cNvSpPr txBox="1"/>
          <p:nvPr/>
        </p:nvSpPr>
        <p:spPr>
          <a:xfrm>
            <a:off x="660400" y="138935"/>
            <a:ext cx="257153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하드웨어 설계</a:t>
            </a:r>
          </a:p>
        </p:txBody>
      </p:sp>
    </p:spTree>
    <p:extLst>
      <p:ext uri="{BB962C8B-B14F-4D97-AF65-F5344CB8AC3E}">
        <p14:creationId xmlns:p14="http://schemas.microsoft.com/office/powerpoint/2010/main" val="3733811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표 11">
            <a:extLst>
              <a:ext uri="{FF2B5EF4-FFF2-40B4-BE49-F238E27FC236}">
                <a16:creationId xmlns:a16="http://schemas.microsoft.com/office/drawing/2014/main" id="{08DBD222-0773-43ED-4C16-76AF38D4F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1490813"/>
              </p:ext>
            </p:extLst>
          </p:nvPr>
        </p:nvGraphicFramePr>
        <p:xfrm>
          <a:off x="330200" y="1574465"/>
          <a:ext cx="11524916" cy="4329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4218">
                  <a:extLst>
                    <a:ext uri="{9D8B030D-6E8A-4147-A177-3AD203B41FA5}">
                      <a16:colId xmlns:a16="http://schemas.microsoft.com/office/drawing/2014/main" val="422920706"/>
                    </a:ext>
                  </a:extLst>
                </a:gridCol>
                <a:gridCol w="2098803">
                  <a:extLst>
                    <a:ext uri="{9D8B030D-6E8A-4147-A177-3AD203B41FA5}">
                      <a16:colId xmlns:a16="http://schemas.microsoft.com/office/drawing/2014/main" val="1284683863"/>
                    </a:ext>
                  </a:extLst>
                </a:gridCol>
                <a:gridCol w="1548063">
                  <a:extLst>
                    <a:ext uri="{9D8B030D-6E8A-4147-A177-3AD203B41FA5}">
                      <a16:colId xmlns:a16="http://schemas.microsoft.com/office/drawing/2014/main" val="1016641971"/>
                    </a:ext>
                  </a:extLst>
                </a:gridCol>
                <a:gridCol w="1858400">
                  <a:extLst>
                    <a:ext uri="{9D8B030D-6E8A-4147-A177-3AD203B41FA5}">
                      <a16:colId xmlns:a16="http://schemas.microsoft.com/office/drawing/2014/main" val="1144152041"/>
                    </a:ext>
                  </a:extLst>
                </a:gridCol>
                <a:gridCol w="1647371">
                  <a:extLst>
                    <a:ext uri="{9D8B030D-6E8A-4147-A177-3AD203B41FA5}">
                      <a16:colId xmlns:a16="http://schemas.microsoft.com/office/drawing/2014/main" val="2802434812"/>
                    </a:ext>
                  </a:extLst>
                </a:gridCol>
                <a:gridCol w="1647371">
                  <a:extLst>
                    <a:ext uri="{9D8B030D-6E8A-4147-A177-3AD203B41FA5}">
                      <a16:colId xmlns:a16="http://schemas.microsoft.com/office/drawing/2014/main" val="3696718060"/>
                    </a:ext>
                  </a:extLst>
                </a:gridCol>
                <a:gridCol w="1640690">
                  <a:extLst>
                    <a:ext uri="{9D8B030D-6E8A-4147-A177-3AD203B41FA5}">
                      <a16:colId xmlns:a16="http://schemas.microsoft.com/office/drawing/2014/main" val="1447291327"/>
                    </a:ext>
                  </a:extLst>
                </a:gridCol>
              </a:tblGrid>
              <a:tr h="381869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n_Compare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n_Left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n_Num0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n_Num1</a:t>
                      </a:r>
                      <a:endParaRPr lang="ko-KR" altLang="en-US" sz="1400" dirty="0"/>
                    </a:p>
                  </a:txBody>
                  <a:tcP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n_RandomNum0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n_RandomNum1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433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</a:rPr>
                        <a:t>bits</a:t>
                      </a: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2</a:t>
                      </a:r>
                      <a:endParaRPr lang="ko-KR" altLang="en-US" sz="1400" dirty="0"/>
                    </a:p>
                  </a:txBody>
                  <a:tcP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endParaRPr lang="ko-KR" altLang="en-US" sz="1400" dirty="0"/>
                    </a:p>
                  </a:txBody>
                  <a:tcP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4</a:t>
                      </a:r>
                      <a:endParaRPr lang="ko-KR" altLang="en-US" sz="1400" dirty="0"/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3</a:t>
                      </a:r>
                      <a:endParaRPr lang="ko-KR" altLang="en-US" sz="1400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869858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</a:rPr>
                        <a:t>IDLE</a:t>
                      </a: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  <a:p>
                      <a:pPr latinLnBrk="1"/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/>
                        <a:t>c_Compare</a:t>
                      </a:r>
                      <a:endParaRPr lang="ko-KR" altLang="en-US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5</a:t>
                      </a:r>
                      <a:endParaRPr lang="ko-KR" altLang="en-US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c_Num0</a:t>
                      </a:r>
                      <a:endParaRPr lang="ko-KR" altLang="en-US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c_Num1</a:t>
                      </a:r>
                      <a:endParaRPr lang="ko-KR" altLang="en-US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LFSR0_o_fRdy? LFSR0_o_Num : c_RandomNum0</a:t>
                      </a:r>
                      <a:endParaRPr lang="ko-KR" altLang="en-US" sz="1400" dirty="0"/>
                    </a:p>
                  </a:txBody>
                  <a:tcPr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LFSR1_o_fRdy? LFSR1_o_Num : c_RandomNum1</a:t>
                      </a:r>
                      <a:endParaRPr lang="ko-KR" altLang="en-US" sz="1400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62668850"/>
                  </a:ext>
                </a:extLst>
              </a:tr>
              <a:tr h="6493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</a:rPr>
                        <a:t>INPUT_</a:t>
                      </a:r>
                    </a:p>
                    <a:p>
                      <a:pPr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</a:rPr>
                        <a:t>COMPARE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pt-BR" altLang="ko-KR" sz="1400" dirty="0"/>
                        <a:t>(c_Num0 == c_RandomNum0</a:t>
                      </a:r>
                    </a:p>
                    <a:p>
                      <a:pPr latinLnBrk="1"/>
                      <a:r>
                        <a:rPr lang="pt-BR" altLang="ko-KR" sz="1400" dirty="0"/>
                        <a:t>&amp;&amp; c_Num1 == c_RandomNum1)? MATCH</a:t>
                      </a:r>
                    </a:p>
                    <a:p>
                      <a:pPr latinLnBrk="1"/>
                      <a:r>
                        <a:rPr lang="pt-BR" altLang="ko-KR" sz="1400" dirty="0"/>
                        <a:t>: (c_Num0 + c_Num1 * 10 &gt; c_RandomNum0 + c_RandomNum1 * 10)?</a:t>
                      </a:r>
                    </a:p>
                    <a:p>
                      <a:pPr latinLnBrk="1"/>
                      <a:r>
                        <a:rPr lang="en-US" altLang="ko-KR" sz="1400" dirty="0"/>
                        <a:t>DOWN : UP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fStart</a:t>
                      </a:r>
                      <a:r>
                        <a:rPr lang="en-US" altLang="ko-KR" sz="1400" dirty="0"/>
                        <a:t>?</a:t>
                      </a:r>
                    </a:p>
                    <a:p>
                      <a:pPr latinLnBrk="1"/>
                      <a:r>
                        <a:rPr lang="en-US" altLang="ko-KR" sz="1400" dirty="0" err="1"/>
                        <a:t>c_Left</a:t>
                      </a:r>
                      <a:r>
                        <a:rPr lang="en-US" altLang="ko-KR" sz="1400" dirty="0"/>
                        <a:t> – 1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: </a:t>
                      </a:r>
                      <a:r>
                        <a:rPr lang="en-US" altLang="ko-KR" sz="1400" dirty="0" err="1"/>
                        <a:t>c_Left</a:t>
                      </a:r>
                      <a:endParaRPr lang="ko-KR" altLang="en-US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fNum0?</a:t>
                      </a:r>
                    </a:p>
                    <a:p>
                      <a:pPr latinLnBrk="1"/>
                      <a:r>
                        <a:rPr lang="en-US" altLang="ko-KR" sz="1400" dirty="0"/>
                        <a:t>n_Num0 == 10?</a:t>
                      </a:r>
                    </a:p>
                    <a:p>
                      <a:pPr latinLnBrk="1"/>
                      <a:r>
                        <a:rPr lang="en-US" altLang="ko-KR" sz="1400" dirty="0"/>
                        <a:t>0</a:t>
                      </a:r>
                    </a:p>
                    <a:p>
                      <a:pPr latinLnBrk="1"/>
                      <a:r>
                        <a:rPr lang="en-US" altLang="ko-KR" sz="1400" dirty="0"/>
                        <a:t>: c_Num0 +1</a:t>
                      </a:r>
                    </a:p>
                    <a:p>
                      <a:pPr latinLnBrk="1"/>
                      <a:r>
                        <a:rPr lang="en-US" altLang="ko-KR" sz="1400" dirty="0"/>
                        <a:t>: c_Num0</a:t>
                      </a:r>
                      <a:endParaRPr lang="ko-KR" altLang="en-US" sz="1400" dirty="0"/>
                    </a:p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fNum1?</a:t>
                      </a:r>
                    </a:p>
                    <a:p>
                      <a:pPr latinLnBrk="1"/>
                      <a:r>
                        <a:rPr lang="en-US" altLang="ko-KR" sz="1400" dirty="0"/>
                        <a:t>n_Num1 == 6?</a:t>
                      </a:r>
                    </a:p>
                    <a:p>
                      <a:pPr latinLnBrk="1"/>
                      <a:r>
                        <a:rPr lang="en-US" altLang="ko-KR" sz="1400" dirty="0"/>
                        <a:t>0</a:t>
                      </a:r>
                    </a:p>
                    <a:p>
                      <a:pPr latinLnBrk="1"/>
                      <a:r>
                        <a:rPr lang="en-US" altLang="ko-KR" sz="1400" dirty="0"/>
                        <a:t>: c_Num1 +1</a:t>
                      </a:r>
                    </a:p>
                    <a:p>
                      <a:pPr latinLnBrk="1"/>
                      <a:r>
                        <a:rPr lang="en-US" altLang="ko-KR" sz="1400" dirty="0"/>
                        <a:t>: c_Num1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c_RandomNum0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c_RandomNum1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647927"/>
                  </a:ext>
                </a:extLst>
              </a:tr>
              <a:tr h="4845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</a:rPr>
                        <a:t>FAIL</a:t>
                      </a: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(</a:t>
                      </a:r>
                      <a:r>
                        <a:rPr lang="en-US" altLang="ko-KR" sz="1400" dirty="0" err="1"/>
                        <a:t>c_Left</a:t>
                      </a:r>
                      <a:r>
                        <a:rPr lang="en-US" altLang="ko-KR" sz="1400" dirty="0"/>
                        <a:t> == 0)? DEFEAT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/>
                        <a:t>: </a:t>
                      </a:r>
                      <a:r>
                        <a:rPr lang="en-US" altLang="ko-KR" sz="1400" dirty="0" err="1"/>
                        <a:t>c_Compare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c_Left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c_Num0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c_Num1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c_RandomNum0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c_RandomNum1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6653719"/>
                  </a:ext>
                </a:extLst>
              </a:tr>
              <a:tr h="38186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</a:rPr>
                        <a:t>SUCCESS</a:t>
                      </a:r>
                      <a:endParaRPr lang="ko-KR" alt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F518E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c_Compare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/>
                        <a:t>c_Left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c_Num0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c_Num1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c_RandomNum0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/>
                        <a:t>c_RandomNum1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592619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227F6F4-2D8F-1CD9-DA27-ABE93403F320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DA24BE-C954-71B5-A7EC-E2B40AC2C9B9}"/>
              </a:ext>
            </a:extLst>
          </p:cNvPr>
          <p:cNvSpPr txBox="1"/>
          <p:nvPr/>
        </p:nvSpPr>
        <p:spPr>
          <a:xfrm>
            <a:off x="660400" y="138935"/>
            <a:ext cx="257153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하드웨어 설계</a:t>
            </a:r>
          </a:p>
        </p:txBody>
      </p:sp>
    </p:spTree>
    <p:extLst>
      <p:ext uri="{BB962C8B-B14F-4D97-AF65-F5344CB8AC3E}">
        <p14:creationId xmlns:p14="http://schemas.microsoft.com/office/powerpoint/2010/main" val="284861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DE7B60-273B-9CEF-3D12-3DCF0E52CE08}"/>
              </a:ext>
            </a:extLst>
          </p:cNvPr>
          <p:cNvSpPr txBox="1"/>
          <p:nvPr/>
        </p:nvSpPr>
        <p:spPr>
          <a:xfrm>
            <a:off x="1754489" y="2023509"/>
            <a:ext cx="8646852" cy="393967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D1F0D5-1419-E25B-1C7F-F1081F85C1A3}"/>
              </a:ext>
            </a:extLst>
          </p:cNvPr>
          <p:cNvSpPr txBox="1"/>
          <p:nvPr/>
        </p:nvSpPr>
        <p:spPr>
          <a:xfrm>
            <a:off x="9308729" y="2148083"/>
            <a:ext cx="83548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FND0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9FCC00-33B7-7FCE-903A-75D48CED0AAD}"/>
              </a:ext>
            </a:extLst>
          </p:cNvPr>
          <p:cNvSpPr txBox="1"/>
          <p:nvPr/>
        </p:nvSpPr>
        <p:spPr>
          <a:xfrm>
            <a:off x="9308727" y="2839882"/>
            <a:ext cx="83548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FND1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C134F9-766B-B645-B65D-3C626FA38504}"/>
              </a:ext>
            </a:extLst>
          </p:cNvPr>
          <p:cNvSpPr txBox="1"/>
          <p:nvPr/>
        </p:nvSpPr>
        <p:spPr>
          <a:xfrm>
            <a:off x="9308727" y="3531682"/>
            <a:ext cx="835485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FND2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81826B-6406-63F9-DC14-CF5941C103E8}"/>
              </a:ext>
            </a:extLst>
          </p:cNvPr>
          <p:cNvSpPr txBox="1"/>
          <p:nvPr/>
        </p:nvSpPr>
        <p:spPr>
          <a:xfrm>
            <a:off x="9308727" y="4352767"/>
            <a:ext cx="835485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altLang="ko-KR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Dot0</a:t>
            </a:r>
          </a:p>
          <a:p>
            <a:endParaRPr lang="en-US" altLang="ko-KR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E0DECC-6906-3F0C-B180-E7DCE13B127F}"/>
              </a:ext>
            </a:extLst>
          </p:cNvPr>
          <p:cNvSpPr txBox="1"/>
          <p:nvPr/>
        </p:nvSpPr>
        <p:spPr>
          <a:xfrm>
            <a:off x="2462497" y="3532738"/>
            <a:ext cx="950901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LFSR0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7C404B-D9BB-5C25-72EC-CB63439EBE94}"/>
              </a:ext>
            </a:extLst>
          </p:cNvPr>
          <p:cNvSpPr txBox="1"/>
          <p:nvPr/>
        </p:nvSpPr>
        <p:spPr>
          <a:xfrm>
            <a:off x="2462496" y="4224537"/>
            <a:ext cx="950901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LFSR1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28B0B0-BD1B-B41F-FBC9-1FF336046539}"/>
              </a:ext>
            </a:extLst>
          </p:cNvPr>
          <p:cNvSpPr txBox="1"/>
          <p:nvPr/>
        </p:nvSpPr>
        <p:spPr>
          <a:xfrm>
            <a:off x="4019611" y="2148083"/>
            <a:ext cx="85311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Num0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A6E43A-5FFB-9CAC-63B7-2405E0254373}"/>
              </a:ext>
            </a:extLst>
          </p:cNvPr>
          <p:cNvSpPr txBox="1"/>
          <p:nvPr/>
        </p:nvSpPr>
        <p:spPr>
          <a:xfrm>
            <a:off x="4019609" y="2839882"/>
            <a:ext cx="85311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Num1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4B2E7-FEBD-D338-1EAF-0FDF339966D6}"/>
              </a:ext>
            </a:extLst>
          </p:cNvPr>
          <p:cNvSpPr txBox="1"/>
          <p:nvPr/>
        </p:nvSpPr>
        <p:spPr>
          <a:xfrm>
            <a:off x="4019609" y="3531682"/>
            <a:ext cx="178766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RandomNum0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AC063D-431C-0AB8-501D-0ACDA7C0581B}"/>
              </a:ext>
            </a:extLst>
          </p:cNvPr>
          <p:cNvSpPr txBox="1"/>
          <p:nvPr/>
        </p:nvSpPr>
        <p:spPr>
          <a:xfrm>
            <a:off x="4019608" y="4224537"/>
            <a:ext cx="178766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RandomNum1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74FF77-EF5B-47B1-CD3E-F27C39CCBF52}"/>
              </a:ext>
            </a:extLst>
          </p:cNvPr>
          <p:cNvSpPr txBox="1"/>
          <p:nvPr/>
        </p:nvSpPr>
        <p:spPr>
          <a:xfrm>
            <a:off x="6855807" y="3531682"/>
            <a:ext cx="1198505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altLang="ko-KR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compare</a:t>
            </a:r>
          </a:p>
          <a:p>
            <a:endParaRPr lang="en-US" altLang="ko-KR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9E51BE-D198-9E91-7DC9-F3B5334781D0}"/>
              </a:ext>
            </a:extLst>
          </p:cNvPr>
          <p:cNvSpPr txBox="1"/>
          <p:nvPr/>
        </p:nvSpPr>
        <p:spPr>
          <a:xfrm>
            <a:off x="330200" y="2148082"/>
            <a:ext cx="1016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i_Num0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66C316-79E1-9249-6B3A-AE4B08B27DC8}"/>
              </a:ext>
            </a:extLst>
          </p:cNvPr>
          <p:cNvSpPr txBox="1"/>
          <p:nvPr/>
        </p:nvSpPr>
        <p:spPr>
          <a:xfrm>
            <a:off x="330199" y="2839882"/>
            <a:ext cx="1016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i_Num1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EF7FD7-14BB-5572-9175-BFCC67FA0AB3}"/>
              </a:ext>
            </a:extLst>
          </p:cNvPr>
          <p:cNvSpPr txBox="1"/>
          <p:nvPr/>
        </p:nvSpPr>
        <p:spPr>
          <a:xfrm>
            <a:off x="330199" y="3533307"/>
            <a:ext cx="873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i_State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B218AC-8D30-697D-277D-6C7FD85C5A50}"/>
              </a:ext>
            </a:extLst>
          </p:cNvPr>
          <p:cNvSpPr txBox="1"/>
          <p:nvPr/>
        </p:nvSpPr>
        <p:spPr>
          <a:xfrm>
            <a:off x="10697921" y="2148081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o_Num0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EB9D90-DA17-8C99-98CB-602447CC5372}"/>
              </a:ext>
            </a:extLst>
          </p:cNvPr>
          <p:cNvSpPr txBox="1"/>
          <p:nvPr/>
        </p:nvSpPr>
        <p:spPr>
          <a:xfrm>
            <a:off x="10697921" y="2839882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o_Num1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2D756D-104E-1536-89C4-E005DE865D89}"/>
              </a:ext>
            </a:extLst>
          </p:cNvPr>
          <p:cNvSpPr txBox="1"/>
          <p:nvPr/>
        </p:nvSpPr>
        <p:spPr>
          <a:xfrm>
            <a:off x="10697921" y="3531682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o_Left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920ADC-CE6A-EF23-D2C5-A3B2D4975CD8}"/>
              </a:ext>
            </a:extLst>
          </p:cNvPr>
          <p:cNvSpPr txBox="1"/>
          <p:nvPr/>
        </p:nvSpPr>
        <p:spPr>
          <a:xfrm>
            <a:off x="10697920" y="4223482"/>
            <a:ext cx="1334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o_DM_Col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152C58A-F2FA-1C15-2C4B-5630CFEE34F3}"/>
              </a:ext>
            </a:extLst>
          </p:cNvPr>
          <p:cNvSpPr txBox="1"/>
          <p:nvPr/>
        </p:nvSpPr>
        <p:spPr>
          <a:xfrm>
            <a:off x="10704092" y="4915282"/>
            <a:ext cx="1487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o_DM_Row</a:t>
            </a:r>
            <a:endParaRPr lang="ko-KR" altLang="en-US" sz="24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6FB8CD0D-295A-E81C-9D4A-21C360520C6B}"/>
              </a:ext>
            </a:extLst>
          </p:cNvPr>
          <p:cNvCxnSpPr>
            <a:cxnSpLocks/>
            <a:stCxn id="18" idx="3"/>
            <a:endCxn id="13" idx="1"/>
          </p:cNvCxnSpPr>
          <p:nvPr/>
        </p:nvCxnSpPr>
        <p:spPr>
          <a:xfrm>
            <a:off x="1346825" y="2378915"/>
            <a:ext cx="2672786" cy="1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1780FE1-BFF5-E757-9E30-53527352C709}"/>
              </a:ext>
            </a:extLst>
          </p:cNvPr>
          <p:cNvCxnSpPr>
            <a:cxnSpLocks/>
          </p:cNvCxnSpPr>
          <p:nvPr/>
        </p:nvCxnSpPr>
        <p:spPr>
          <a:xfrm>
            <a:off x="1346822" y="3082205"/>
            <a:ext cx="2672786" cy="1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AD42D52-310E-FF1A-2A0C-28D157CBD5A6}"/>
              </a:ext>
            </a:extLst>
          </p:cNvPr>
          <p:cNvCxnSpPr>
            <a:cxnSpLocks/>
            <a:stCxn id="10" idx="3"/>
            <a:endCxn id="15" idx="1"/>
          </p:cNvCxnSpPr>
          <p:nvPr/>
        </p:nvCxnSpPr>
        <p:spPr>
          <a:xfrm flipV="1">
            <a:off x="3413398" y="3762515"/>
            <a:ext cx="606211" cy="1056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00FB762C-C545-93DF-9607-F76A71426955}"/>
              </a:ext>
            </a:extLst>
          </p:cNvPr>
          <p:cNvCxnSpPr>
            <a:cxnSpLocks/>
          </p:cNvCxnSpPr>
          <p:nvPr/>
        </p:nvCxnSpPr>
        <p:spPr>
          <a:xfrm flipV="1">
            <a:off x="3404874" y="4442824"/>
            <a:ext cx="606211" cy="1056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36B9CFC4-8042-E53E-BD50-D48403C83576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5807278" y="3762514"/>
            <a:ext cx="1048529" cy="1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FF87B4F0-D956-182C-FE4B-572273861850}"/>
              </a:ext>
            </a:extLst>
          </p:cNvPr>
          <p:cNvCxnSpPr>
            <a:cxnSpLocks/>
          </p:cNvCxnSpPr>
          <p:nvPr/>
        </p:nvCxnSpPr>
        <p:spPr>
          <a:xfrm flipV="1">
            <a:off x="5802211" y="4443824"/>
            <a:ext cx="1048529" cy="1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97DC55C3-8AAD-B8BF-24BB-432DD0D9BB21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861200" y="2378913"/>
            <a:ext cx="4447529" cy="3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03B699C0-82B7-F650-C79D-933C1C1C67D3}"/>
              </a:ext>
            </a:extLst>
          </p:cNvPr>
          <p:cNvCxnSpPr>
            <a:cxnSpLocks/>
          </p:cNvCxnSpPr>
          <p:nvPr/>
        </p:nvCxnSpPr>
        <p:spPr>
          <a:xfrm>
            <a:off x="4874628" y="3074179"/>
            <a:ext cx="4447529" cy="3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B2A90A21-4CDC-8EC4-1DAA-E0D64085EFF8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8054312" y="3759047"/>
            <a:ext cx="1254415" cy="3468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19776455-F26F-ED91-F754-464E116DA07D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10144212" y="4454315"/>
            <a:ext cx="553708" cy="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5051A4D0-8AE7-46A8-7E8C-CACFA1740E6B}"/>
              </a:ext>
            </a:extLst>
          </p:cNvPr>
          <p:cNvCxnSpPr>
            <a:cxnSpLocks/>
          </p:cNvCxnSpPr>
          <p:nvPr/>
        </p:nvCxnSpPr>
        <p:spPr>
          <a:xfrm>
            <a:off x="8054312" y="4454314"/>
            <a:ext cx="1267845" cy="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5648CBA7-5010-AFC1-2E76-188160AAFC28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10144212" y="5146115"/>
            <a:ext cx="559880" cy="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D2E56263-77A3-CABF-A848-86AAD165635E}"/>
              </a:ext>
            </a:extLst>
          </p:cNvPr>
          <p:cNvCxnSpPr>
            <a:cxnSpLocks/>
            <a:stCxn id="6" idx="3"/>
            <a:endCxn id="23" idx="1"/>
          </p:cNvCxnSpPr>
          <p:nvPr/>
        </p:nvCxnSpPr>
        <p:spPr>
          <a:xfrm>
            <a:off x="10144212" y="3762515"/>
            <a:ext cx="553709" cy="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63653D35-8DB9-21E3-399A-0B4261BAF42A}"/>
              </a:ext>
            </a:extLst>
          </p:cNvPr>
          <p:cNvCxnSpPr>
            <a:cxnSpLocks/>
          </p:cNvCxnSpPr>
          <p:nvPr/>
        </p:nvCxnSpPr>
        <p:spPr>
          <a:xfrm>
            <a:off x="10144212" y="3070714"/>
            <a:ext cx="553709" cy="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180BA73A-A0EC-19DA-9C27-43E47B86C012}"/>
              </a:ext>
            </a:extLst>
          </p:cNvPr>
          <p:cNvCxnSpPr>
            <a:cxnSpLocks/>
          </p:cNvCxnSpPr>
          <p:nvPr/>
        </p:nvCxnSpPr>
        <p:spPr>
          <a:xfrm>
            <a:off x="10144212" y="2378913"/>
            <a:ext cx="553709" cy="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0E2BF323-4AC3-A41D-C434-9E9D2A6A4E95}"/>
              </a:ext>
            </a:extLst>
          </p:cNvPr>
          <p:cNvCxnSpPr>
            <a:cxnSpLocks/>
            <a:stCxn id="20" idx="2"/>
            <a:endCxn id="17" idx="2"/>
          </p:cNvCxnSpPr>
          <p:nvPr/>
        </p:nvCxnSpPr>
        <p:spPr>
          <a:xfrm rot="16200000" flipH="1">
            <a:off x="3742600" y="1019550"/>
            <a:ext cx="737039" cy="6687882"/>
          </a:xfrm>
          <a:prstGeom prst="bentConnector3">
            <a:avLst>
              <a:gd name="adj1" fmla="val 157515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18C94331-9078-6670-F0DC-3F678CDAEFA2}"/>
              </a:ext>
            </a:extLst>
          </p:cNvPr>
          <p:cNvCxnSpPr>
            <a:cxnSpLocks/>
            <a:endCxn id="10" idx="1"/>
          </p:cNvCxnSpPr>
          <p:nvPr/>
        </p:nvCxnSpPr>
        <p:spPr>
          <a:xfrm rot="16200000" flipH="1">
            <a:off x="1499022" y="2800095"/>
            <a:ext cx="1384659" cy="542291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연결선: 꺾임 79">
            <a:extLst>
              <a:ext uri="{FF2B5EF4-FFF2-40B4-BE49-F238E27FC236}">
                <a16:creationId xmlns:a16="http://schemas.microsoft.com/office/drawing/2014/main" id="{7F7709CD-AFAC-7927-3FD4-977E9C291BD4}"/>
              </a:ext>
            </a:extLst>
          </p:cNvPr>
          <p:cNvCxnSpPr>
            <a:cxnSpLocks/>
            <a:endCxn id="12" idx="1"/>
          </p:cNvCxnSpPr>
          <p:nvPr/>
        </p:nvCxnSpPr>
        <p:spPr>
          <a:xfrm rot="16200000" flipH="1">
            <a:off x="1502690" y="3495564"/>
            <a:ext cx="1383962" cy="535650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55727B47-B0F8-EC42-AA75-D92090B18623}"/>
              </a:ext>
            </a:extLst>
          </p:cNvPr>
          <p:cNvCxnSpPr>
            <a:cxnSpLocks/>
          </p:cNvCxnSpPr>
          <p:nvPr/>
        </p:nvCxnSpPr>
        <p:spPr>
          <a:xfrm>
            <a:off x="7732450" y="3075355"/>
            <a:ext cx="0" cy="452384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F43DEB4A-17DB-87EB-8A3E-BDFBD04E573C}"/>
              </a:ext>
            </a:extLst>
          </p:cNvPr>
          <p:cNvCxnSpPr>
            <a:cxnSpLocks/>
          </p:cNvCxnSpPr>
          <p:nvPr/>
        </p:nvCxnSpPr>
        <p:spPr>
          <a:xfrm>
            <a:off x="7343312" y="2378912"/>
            <a:ext cx="0" cy="1144186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E382D6C-5A05-FFE9-0009-E46BB71218FB}"/>
              </a:ext>
            </a:extLst>
          </p:cNvPr>
          <p:cNvSpPr txBox="1"/>
          <p:nvPr/>
        </p:nvSpPr>
        <p:spPr>
          <a:xfrm>
            <a:off x="639469" y="1247400"/>
            <a:ext cx="1802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 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구조 설계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26D68-A995-36EB-4296-FD1C753F7691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C035DA-9718-29DA-B3D5-FEE6A8870651}"/>
              </a:ext>
            </a:extLst>
          </p:cNvPr>
          <p:cNvSpPr txBox="1"/>
          <p:nvPr/>
        </p:nvSpPr>
        <p:spPr>
          <a:xfrm>
            <a:off x="660400" y="138935"/>
            <a:ext cx="257153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하드웨어 설계</a:t>
            </a:r>
          </a:p>
        </p:txBody>
      </p:sp>
    </p:spTree>
    <p:extLst>
      <p:ext uri="{BB962C8B-B14F-4D97-AF65-F5344CB8AC3E}">
        <p14:creationId xmlns:p14="http://schemas.microsoft.com/office/powerpoint/2010/main" val="3772453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180209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실행 결과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30C3862-08FD-41A2-0314-B9B7611D1B84}"/>
              </a:ext>
            </a:extLst>
          </p:cNvPr>
          <p:cNvSpPr txBox="1"/>
          <p:nvPr/>
        </p:nvSpPr>
        <p:spPr>
          <a:xfrm>
            <a:off x="639468" y="1247400"/>
            <a:ext cx="2467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수를 맞출 경우</a:t>
            </a:r>
          </a:p>
        </p:txBody>
      </p:sp>
      <p:pic>
        <p:nvPicPr>
          <p:cNvPr id="40" name="KakaoTalk_20221211_165159213">
            <a:hlinkClick r:id="" action="ppaction://media"/>
            <a:extLst>
              <a:ext uri="{FF2B5EF4-FFF2-40B4-BE49-F238E27FC236}">
                <a16:creationId xmlns:a16="http://schemas.microsoft.com/office/drawing/2014/main" id="{FDA107E3-0638-D17D-73C1-B8F8BB4F72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28512" y="1247400"/>
            <a:ext cx="7904085" cy="55042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06F308-2DC1-B2CA-F32D-B22F49EC5FAB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4496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94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180209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실행 결과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30C3862-08FD-41A2-0314-B9B7611D1B84}"/>
              </a:ext>
            </a:extLst>
          </p:cNvPr>
          <p:cNvSpPr txBox="1"/>
          <p:nvPr/>
        </p:nvSpPr>
        <p:spPr>
          <a:xfrm>
            <a:off x="639468" y="1247400"/>
            <a:ext cx="3763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수를 맞추지 못할 경우</a:t>
            </a:r>
          </a:p>
        </p:txBody>
      </p:sp>
      <p:pic>
        <p:nvPicPr>
          <p:cNvPr id="2" name="KakaoTalk_20221211_164950890">
            <a:hlinkClick r:id="" action="ppaction://media"/>
            <a:extLst>
              <a:ext uri="{FF2B5EF4-FFF2-40B4-BE49-F238E27FC236}">
                <a16:creationId xmlns:a16="http://schemas.microsoft.com/office/drawing/2014/main" id="{751CC67B-9A60-6C54-F0A7-1AD7F2CE2E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5973" y="1247400"/>
            <a:ext cx="7066625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5E39B1-F773-5B11-F82D-633CCA70724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0338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180209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역할 분담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F5F7EB-00D0-1C5A-BB33-DAE49D124B07}"/>
              </a:ext>
            </a:extLst>
          </p:cNvPr>
          <p:cNvSpPr txBox="1"/>
          <p:nvPr/>
        </p:nvSpPr>
        <p:spPr>
          <a:xfrm>
            <a:off x="2362841" y="1866114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박수진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01505A-2CDB-83E1-C808-E84AFF081C21}"/>
              </a:ext>
            </a:extLst>
          </p:cNvPr>
          <p:cNvSpPr txBox="1"/>
          <p:nvPr/>
        </p:nvSpPr>
        <p:spPr>
          <a:xfrm>
            <a:off x="8259500" y="186611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조하림</a:t>
            </a:r>
            <a:endParaRPr lang="ko-KR" altLang="en-US" sz="3600" b="1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1DEE5F-9A1B-891B-4600-125802AFC7EE}"/>
              </a:ext>
            </a:extLst>
          </p:cNvPr>
          <p:cNvSpPr txBox="1"/>
          <p:nvPr/>
        </p:nvSpPr>
        <p:spPr>
          <a:xfrm>
            <a:off x="1421114" y="2708377"/>
            <a:ext cx="4811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하드웨어 설계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입력과 출력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FSM,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구조 설계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23278C-857A-577C-64E5-45E81817FEA1}"/>
              </a:ext>
            </a:extLst>
          </p:cNvPr>
          <p:cNvSpPr txBox="1"/>
          <p:nvPr/>
        </p:nvSpPr>
        <p:spPr>
          <a:xfrm>
            <a:off x="1421115" y="3244334"/>
            <a:ext cx="3131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Up_Down_Game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작성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EF4479-2BB5-42A2-26CA-252F395554F4}"/>
              </a:ext>
            </a:extLst>
          </p:cNvPr>
          <p:cNvSpPr txBox="1"/>
          <p:nvPr/>
        </p:nvSpPr>
        <p:spPr>
          <a:xfrm>
            <a:off x="1421114" y="4320002"/>
            <a:ext cx="2105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전체 디버깅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D7F9B5-DD8D-6B25-5810-683B90D44B99}"/>
              </a:ext>
            </a:extLst>
          </p:cNvPr>
          <p:cNvSpPr txBox="1"/>
          <p:nvPr/>
        </p:nvSpPr>
        <p:spPr>
          <a:xfrm>
            <a:off x="1421114" y="4862249"/>
            <a:ext cx="3453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75000"/>
                  </a:schemeClr>
                </a:solidFill>
              </a:rPr>
              <a:t>PPT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</a:rPr>
              <a:t> 제작</a:t>
            </a:r>
            <a:endParaRPr lang="en-US" altLang="ko-KR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6177C4-C33E-7E76-6679-AB7FBE0850C2}"/>
              </a:ext>
            </a:extLst>
          </p:cNvPr>
          <p:cNvSpPr txBox="1"/>
          <p:nvPr/>
        </p:nvSpPr>
        <p:spPr>
          <a:xfrm>
            <a:off x="7317773" y="5397097"/>
            <a:ext cx="3453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solidFill>
                  <a:schemeClr val="bg2">
                    <a:lumMod val="75000"/>
                  </a:schemeClr>
                </a:solidFill>
              </a:rPr>
              <a:t>발표</a:t>
            </a:r>
            <a:endParaRPr lang="en-US" altLang="ko-KR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FD50C03-0051-606C-4C5C-77A14E6FA0E9}"/>
              </a:ext>
            </a:extLst>
          </p:cNvPr>
          <p:cNvSpPr txBox="1"/>
          <p:nvPr/>
        </p:nvSpPr>
        <p:spPr>
          <a:xfrm>
            <a:off x="7317773" y="4859214"/>
            <a:ext cx="3453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bg2">
                    <a:lumMod val="75000"/>
                  </a:schemeClr>
                </a:solidFill>
              </a:rPr>
              <a:t>PPT</a:t>
            </a:r>
            <a:r>
              <a:rPr lang="ko-KR" altLang="en-US" dirty="0">
                <a:solidFill>
                  <a:schemeClr val="bg2">
                    <a:lumMod val="75000"/>
                  </a:schemeClr>
                </a:solidFill>
              </a:rPr>
              <a:t> 제작</a:t>
            </a:r>
            <a:endParaRPr lang="en-US" altLang="ko-KR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A326AC-9BD2-51E3-2EBC-934B8F0A9357}"/>
              </a:ext>
            </a:extLst>
          </p:cNvPr>
          <p:cNvSpPr txBox="1"/>
          <p:nvPr/>
        </p:nvSpPr>
        <p:spPr>
          <a:xfrm>
            <a:off x="1421115" y="3782217"/>
            <a:ext cx="2304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Test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bench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작성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B89F4E-1A6E-60BF-E0E0-AE9EA0E2524B}"/>
              </a:ext>
            </a:extLst>
          </p:cNvPr>
          <p:cNvSpPr txBox="1"/>
          <p:nvPr/>
        </p:nvSpPr>
        <p:spPr>
          <a:xfrm>
            <a:off x="7317773" y="2708377"/>
            <a:ext cx="3766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하드웨어 설계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입력과 출력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FSM)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40B019D-A485-894D-8D06-503B77BA2AC4}"/>
              </a:ext>
            </a:extLst>
          </p:cNvPr>
          <p:cNvSpPr txBox="1"/>
          <p:nvPr/>
        </p:nvSpPr>
        <p:spPr>
          <a:xfrm>
            <a:off x="7317773" y="3247589"/>
            <a:ext cx="3552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 </a:t>
            </a: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Dot_Matrix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DotMatrixTop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수정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19BC30-E4DD-B592-0534-F90D9BF3107A}"/>
              </a:ext>
            </a:extLst>
          </p:cNvPr>
          <p:cNvSpPr txBox="1"/>
          <p:nvPr/>
        </p:nvSpPr>
        <p:spPr>
          <a:xfrm>
            <a:off x="7317773" y="3786801"/>
            <a:ext cx="3131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Up_Down_Game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작성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EE58BBA-CBFD-3857-9C68-C1EFB4A08012}"/>
              </a:ext>
            </a:extLst>
          </p:cNvPr>
          <p:cNvSpPr txBox="1"/>
          <p:nvPr/>
        </p:nvSpPr>
        <p:spPr>
          <a:xfrm>
            <a:off x="7317773" y="4320002"/>
            <a:ext cx="3131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FPGA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구현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31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</a:rPr>
              <a:t> </a:t>
            </a:r>
            <a:r>
              <a:rPr lang="en-US" altLang="ko-KR" sz="4400" dirty="0">
                <a:solidFill>
                  <a:schemeClr val="bg1"/>
                </a:solidFill>
              </a:rPr>
              <a:t>YOU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8D8A406-4F30-443D-8177-A29B54DD9395}"/>
              </a:ext>
            </a:extLst>
          </p:cNvPr>
          <p:cNvSpPr/>
          <p:nvPr/>
        </p:nvSpPr>
        <p:spPr>
          <a:xfrm>
            <a:off x="3024210" y="2056595"/>
            <a:ext cx="6478952" cy="678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구현한 기능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B9950DD-74D9-42BD-8E19-44E7030EF154}"/>
              </a:ext>
            </a:extLst>
          </p:cNvPr>
          <p:cNvSpPr/>
          <p:nvPr/>
        </p:nvSpPr>
        <p:spPr>
          <a:xfrm>
            <a:off x="3024210" y="3969413"/>
            <a:ext cx="6478952" cy="67807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실행 결과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1602D4-8B26-41FF-ACD7-EC56CFDE429F}"/>
              </a:ext>
            </a:extLst>
          </p:cNvPr>
          <p:cNvSpPr/>
          <p:nvPr/>
        </p:nvSpPr>
        <p:spPr>
          <a:xfrm>
            <a:off x="1599652" y="4925822"/>
            <a:ext cx="918434" cy="6780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1888ABB-2057-43F2-9D2A-894CADBC5E68}"/>
              </a:ext>
            </a:extLst>
          </p:cNvPr>
          <p:cNvSpPr/>
          <p:nvPr/>
        </p:nvSpPr>
        <p:spPr>
          <a:xfrm>
            <a:off x="3024210" y="4925822"/>
            <a:ext cx="6478952" cy="6780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역할 분담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AF672D-F300-49ED-B1B1-C7AD77F1CF1D}"/>
              </a:ext>
            </a:extLst>
          </p:cNvPr>
          <p:cNvGrpSpPr/>
          <p:nvPr/>
        </p:nvGrpSpPr>
        <p:grpSpPr>
          <a:xfrm>
            <a:off x="0" y="-85388"/>
            <a:ext cx="12192000" cy="1162348"/>
            <a:chOff x="0" y="-85388"/>
            <a:chExt cx="12192000" cy="1162348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47BEF14-6520-4B7C-A137-6786E163399F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E7E944A-14D6-40FD-AC6E-795762F0A52A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4989EB-2D66-48FD-AE45-E8AAC62D69DF}"/>
                </a:ext>
              </a:extLst>
            </p:cNvPr>
            <p:cNvSpPr txBox="1"/>
            <p:nvPr/>
          </p:nvSpPr>
          <p:spPr>
            <a:xfrm>
              <a:off x="660400" y="138935"/>
              <a:ext cx="954107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300" spc="-3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목차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73F017D-1562-4D58-90BD-4CB746FFE587}"/>
                </a:ext>
              </a:extLst>
            </p:cNvPr>
            <p:cNvSpPr txBox="1"/>
            <p:nvPr/>
          </p:nvSpPr>
          <p:spPr>
            <a:xfrm>
              <a:off x="144213" y="-85388"/>
              <a:ext cx="5613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o</a:t>
              </a:r>
              <a:endParaRPr lang="ko-KR" altLang="en-US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694D31A9-4C98-4514-A4CD-FEE8123A95D4}"/>
                </a:ext>
              </a:extLst>
            </p:cNvPr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5CC66BA-2746-7237-E3D7-1C693DBDF7E0}"/>
              </a:ext>
            </a:extLst>
          </p:cNvPr>
          <p:cNvSpPr/>
          <p:nvPr/>
        </p:nvSpPr>
        <p:spPr>
          <a:xfrm>
            <a:off x="1599652" y="3013002"/>
            <a:ext cx="918434" cy="6780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0538FF4-D0CE-BBB6-C0A0-36C9876215F7}"/>
              </a:ext>
            </a:extLst>
          </p:cNvPr>
          <p:cNvSpPr/>
          <p:nvPr/>
        </p:nvSpPr>
        <p:spPr>
          <a:xfrm>
            <a:off x="1614507" y="2020259"/>
            <a:ext cx="918434" cy="678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9B52FDF-D9F9-4BA8-5DC4-AC0DDF8A3FEE}"/>
              </a:ext>
            </a:extLst>
          </p:cNvPr>
          <p:cNvSpPr/>
          <p:nvPr/>
        </p:nvSpPr>
        <p:spPr>
          <a:xfrm>
            <a:off x="3024210" y="3013004"/>
            <a:ext cx="6478952" cy="6780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하드웨어 설계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BC4566-F2F6-52E7-A8D0-32CB576F47F4}"/>
              </a:ext>
            </a:extLst>
          </p:cNvPr>
          <p:cNvSpPr txBox="1"/>
          <p:nvPr/>
        </p:nvSpPr>
        <p:spPr>
          <a:xfrm>
            <a:off x="1809869" y="1927101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CA3E11-48DA-8D11-0F58-45538EECB62F}"/>
              </a:ext>
            </a:extLst>
          </p:cNvPr>
          <p:cNvSpPr txBox="1"/>
          <p:nvPr/>
        </p:nvSpPr>
        <p:spPr>
          <a:xfrm>
            <a:off x="1809869" y="2915432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028D88-B138-5ED2-259C-832F39DEB6CF}"/>
              </a:ext>
            </a:extLst>
          </p:cNvPr>
          <p:cNvSpPr txBox="1"/>
          <p:nvPr/>
        </p:nvSpPr>
        <p:spPr>
          <a:xfrm>
            <a:off x="1809869" y="4772900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4</a:t>
            </a:r>
            <a:endParaRPr lang="ko-KR" alt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523A47E-FEA0-84F2-4E45-D72157C70561}"/>
              </a:ext>
            </a:extLst>
          </p:cNvPr>
          <p:cNvSpPr/>
          <p:nvPr/>
        </p:nvSpPr>
        <p:spPr>
          <a:xfrm>
            <a:off x="1614507" y="3969412"/>
            <a:ext cx="918434" cy="67807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86073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26536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구현한 기능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D324297-7E69-D74A-4CD9-C0B5F1E8459B}"/>
              </a:ext>
            </a:extLst>
          </p:cNvPr>
          <p:cNvSpPr txBox="1"/>
          <p:nvPr/>
        </p:nvSpPr>
        <p:spPr>
          <a:xfrm>
            <a:off x="3209277" y="3429000"/>
            <a:ext cx="5773446" cy="830997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4800" b="1" dirty="0"/>
              <a:t>UP</a:t>
            </a:r>
            <a:r>
              <a:rPr lang="ko-KR" altLang="en-US" sz="4800" b="1" dirty="0"/>
              <a:t> </a:t>
            </a:r>
            <a:r>
              <a:rPr lang="en-US" altLang="ko-KR" sz="4800" b="1" dirty="0"/>
              <a:t>&amp;</a:t>
            </a:r>
            <a:r>
              <a:rPr lang="ko-KR" altLang="en-US" sz="4800" b="1" dirty="0"/>
              <a:t> </a:t>
            </a:r>
            <a:r>
              <a:rPr lang="en-US" altLang="ko-KR" sz="4800" b="1" dirty="0"/>
              <a:t>DOWN GAME</a:t>
            </a:r>
            <a:endParaRPr lang="ko-KR" altLang="en-US" sz="4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CFA186-D405-FEC2-1CC7-5813634B61E6}"/>
              </a:ext>
            </a:extLst>
          </p:cNvPr>
          <p:cNvSpPr txBox="1"/>
          <p:nvPr/>
        </p:nvSpPr>
        <p:spPr>
          <a:xfrm>
            <a:off x="3209277" y="2263216"/>
            <a:ext cx="5773446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/>
              <a:t>FPGA</a:t>
            </a:r>
            <a:r>
              <a:rPr lang="ko-KR" altLang="en-US" sz="4800" b="1" dirty="0"/>
              <a:t>를 이용한</a:t>
            </a:r>
          </a:p>
        </p:txBody>
      </p:sp>
    </p:spTree>
    <p:extLst>
      <p:ext uri="{BB962C8B-B14F-4D97-AF65-F5344CB8AC3E}">
        <p14:creationId xmlns:p14="http://schemas.microsoft.com/office/powerpoint/2010/main" val="6336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18681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구현한 기능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2B1CF9-B02B-F292-B5C5-285F09C8EACE}"/>
              </a:ext>
            </a:extLst>
          </p:cNvPr>
          <p:cNvSpPr txBox="1"/>
          <p:nvPr/>
        </p:nvSpPr>
        <p:spPr>
          <a:xfrm>
            <a:off x="2847217" y="3429000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3600" b="1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878B51-16AC-959A-5734-932E5FBCA371}"/>
              </a:ext>
            </a:extLst>
          </p:cNvPr>
          <p:cNvSpPr txBox="1"/>
          <p:nvPr/>
        </p:nvSpPr>
        <p:spPr>
          <a:xfrm>
            <a:off x="3694218" y="3567499"/>
            <a:ext cx="4437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FPGA</a:t>
            </a:r>
            <a:r>
              <a:rPr lang="ko-KR" altLang="en-US" dirty="0"/>
              <a:t>는 </a:t>
            </a:r>
            <a:r>
              <a:rPr lang="en-US" altLang="ko-KR" dirty="0"/>
              <a:t>0</a:t>
            </a:r>
            <a:r>
              <a:rPr lang="ko-KR" altLang="en-US" dirty="0"/>
              <a:t>에서 </a:t>
            </a:r>
            <a:r>
              <a:rPr lang="en-US" altLang="ko-KR" dirty="0"/>
              <a:t>59</a:t>
            </a:r>
            <a:r>
              <a:rPr lang="ko-KR" altLang="en-US" dirty="0"/>
              <a:t>까지의 난수를 저장한다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12FC3A-9D6D-27B4-EC4C-C075B0C0FDD6}"/>
              </a:ext>
            </a:extLst>
          </p:cNvPr>
          <p:cNvSpPr txBox="1"/>
          <p:nvPr/>
        </p:nvSpPr>
        <p:spPr>
          <a:xfrm>
            <a:off x="2847217" y="407533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3600" b="1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D01B70-0053-4A6A-60E6-A22E050A3137}"/>
              </a:ext>
            </a:extLst>
          </p:cNvPr>
          <p:cNvSpPr txBox="1"/>
          <p:nvPr/>
        </p:nvSpPr>
        <p:spPr>
          <a:xfrm>
            <a:off x="3606051" y="4213830"/>
            <a:ext cx="5982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사용자는 </a:t>
            </a:r>
            <a:r>
              <a:rPr lang="en-US" altLang="ko-KR" dirty="0"/>
              <a:t>5</a:t>
            </a:r>
            <a:r>
              <a:rPr lang="ko-KR" altLang="en-US" dirty="0"/>
              <a:t>번의 기회 안에 </a:t>
            </a:r>
            <a:r>
              <a:rPr lang="en-US" altLang="ko-KR" dirty="0"/>
              <a:t>FPGA</a:t>
            </a:r>
            <a:r>
              <a:rPr lang="ko-KR" altLang="en-US" dirty="0"/>
              <a:t>가 저장한 난수를 맞춘다</a:t>
            </a:r>
            <a:r>
              <a:rPr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8EC80F-77E2-5CEC-6011-5AD02171D1C3}"/>
              </a:ext>
            </a:extLst>
          </p:cNvPr>
          <p:cNvSpPr txBox="1"/>
          <p:nvPr/>
        </p:nvSpPr>
        <p:spPr>
          <a:xfrm>
            <a:off x="4356754" y="2230196"/>
            <a:ext cx="3478491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/>
              <a:t>Game</a:t>
            </a:r>
            <a:r>
              <a:rPr lang="ko-KR" altLang="en-US" sz="4800" b="1" dirty="0"/>
              <a:t> </a:t>
            </a:r>
            <a:r>
              <a:rPr lang="en-US" altLang="ko-KR" sz="4800" b="1" dirty="0"/>
              <a:t>Rule</a:t>
            </a:r>
            <a:endParaRPr lang="ko-KR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442228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18681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구현한 기능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>
            <a:extLst>
              <a:ext uri="{FF2B5EF4-FFF2-40B4-BE49-F238E27FC236}">
                <a16:creationId xmlns:a16="http://schemas.microsoft.com/office/drawing/2014/main" id="{8CAA24A5-77ED-A192-268C-AC4E9F93E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149" y="1865520"/>
            <a:ext cx="5092851" cy="3767914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54B1DFB7-4DDB-D090-CE5F-D7B683AFFC09}"/>
              </a:ext>
            </a:extLst>
          </p:cNvPr>
          <p:cNvSpPr/>
          <p:nvPr/>
        </p:nvSpPr>
        <p:spPr>
          <a:xfrm>
            <a:off x="2057866" y="4550927"/>
            <a:ext cx="230819" cy="2840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BFBD285-B64F-A582-9C14-89F636BE7C5E}"/>
              </a:ext>
            </a:extLst>
          </p:cNvPr>
          <p:cNvSpPr txBox="1"/>
          <p:nvPr/>
        </p:nvSpPr>
        <p:spPr>
          <a:xfrm>
            <a:off x="6567210" y="2979327"/>
            <a:ext cx="2980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게임의 남은 횟수를 띄운다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초기값은 </a:t>
            </a:r>
            <a:r>
              <a:rPr lang="en-US" altLang="ko-KR" dirty="0"/>
              <a:t>5)</a:t>
            </a:r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346F596-AD69-1BD5-42AB-178EF7D52063}"/>
              </a:ext>
            </a:extLst>
          </p:cNvPr>
          <p:cNvSpPr/>
          <p:nvPr/>
        </p:nvSpPr>
        <p:spPr>
          <a:xfrm>
            <a:off x="2760651" y="4550927"/>
            <a:ext cx="343714" cy="2840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FC576F6-5B3A-B160-623B-F19CA41B849F}"/>
              </a:ext>
            </a:extLst>
          </p:cNvPr>
          <p:cNvCxnSpPr>
            <a:cxnSpLocks/>
            <a:stCxn id="42" idx="3"/>
          </p:cNvCxnSpPr>
          <p:nvPr/>
        </p:nvCxnSpPr>
        <p:spPr>
          <a:xfrm>
            <a:off x="3104365" y="4692970"/>
            <a:ext cx="3355315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F83041A-6E4F-1EF7-4809-8AAC7FDBC851}"/>
              </a:ext>
            </a:extLst>
          </p:cNvPr>
          <p:cNvSpPr txBox="1"/>
          <p:nvPr/>
        </p:nvSpPr>
        <p:spPr>
          <a:xfrm>
            <a:off x="6567210" y="4369804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사용자가 정한 수를 보여준다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초기값은 </a:t>
            </a:r>
            <a:r>
              <a:rPr lang="en-US" altLang="ko-KR" dirty="0"/>
              <a:t>00)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16EBCEF-315F-6C11-1D0D-812F1A66B3D7}"/>
              </a:ext>
            </a:extLst>
          </p:cNvPr>
          <p:cNvSpPr txBox="1"/>
          <p:nvPr/>
        </p:nvSpPr>
        <p:spPr>
          <a:xfrm>
            <a:off x="660399" y="1224566"/>
            <a:ext cx="1843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시작 상태</a:t>
            </a:r>
          </a:p>
        </p:txBody>
      </p: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D5E70B8D-E913-32F1-1B8B-C249432BBCED}"/>
              </a:ext>
            </a:extLst>
          </p:cNvPr>
          <p:cNvCxnSpPr>
            <a:cxnSpLocks/>
            <a:stCxn id="39" idx="0"/>
          </p:cNvCxnSpPr>
          <p:nvPr/>
        </p:nvCxnSpPr>
        <p:spPr>
          <a:xfrm rot="5400000" flipH="1" flipV="1">
            <a:off x="3692261" y="1783508"/>
            <a:ext cx="1248434" cy="4286404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26536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구현한 기능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2F2D6876-F42D-4A30-80EB-6B68644C8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149" y="1842686"/>
            <a:ext cx="5092851" cy="376791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BE52996-A2EC-4F9C-D9D9-98BB425C62F8}"/>
              </a:ext>
            </a:extLst>
          </p:cNvPr>
          <p:cNvSpPr/>
          <p:nvPr/>
        </p:nvSpPr>
        <p:spPr>
          <a:xfrm>
            <a:off x="4286161" y="4918711"/>
            <a:ext cx="230819" cy="284086"/>
          </a:xfrm>
          <a:prstGeom prst="rect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7EDCCF2-D081-DE51-3FD5-D3CFF5190DCE}"/>
              </a:ext>
            </a:extLst>
          </p:cNvPr>
          <p:cNvSpPr/>
          <p:nvPr/>
        </p:nvSpPr>
        <p:spPr>
          <a:xfrm>
            <a:off x="4055342" y="4918711"/>
            <a:ext cx="230819" cy="284086"/>
          </a:xfrm>
          <a:prstGeom prst="rect">
            <a:avLst/>
          </a:prstGeom>
          <a:noFill/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F550B2-C1C0-6023-E3CB-E93159FBEC40}"/>
              </a:ext>
            </a:extLst>
          </p:cNvPr>
          <p:cNvSpPr/>
          <p:nvPr/>
        </p:nvSpPr>
        <p:spPr>
          <a:xfrm>
            <a:off x="3771257" y="4918711"/>
            <a:ext cx="230819" cy="2840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7DD4A6-91F4-6F87-F937-AEB327D7CC7E}"/>
              </a:ext>
            </a:extLst>
          </p:cNvPr>
          <p:cNvSpPr txBox="1"/>
          <p:nvPr/>
        </p:nvSpPr>
        <p:spPr>
          <a:xfrm>
            <a:off x="3249319" y="6012430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Start</a:t>
            </a:r>
            <a:r>
              <a:rPr lang="ko-KR" altLang="en-US" b="1" dirty="0">
                <a:solidFill>
                  <a:srgbClr val="FF0000"/>
                </a:solidFill>
              </a:rPr>
              <a:t> 버튼</a:t>
            </a:r>
            <a:endParaRPr lang="en-US" altLang="ko-KR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DBF9B1-7DB0-C5F2-C501-0165566ECDF4}"/>
              </a:ext>
            </a:extLst>
          </p:cNvPr>
          <p:cNvSpPr txBox="1"/>
          <p:nvPr/>
        </p:nvSpPr>
        <p:spPr>
          <a:xfrm>
            <a:off x="6640708" y="3726643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6BC0FF"/>
                </a:solidFill>
              </a:rPr>
              <a:t>10</a:t>
            </a:r>
            <a:r>
              <a:rPr lang="ko-KR" altLang="en-US" b="1" dirty="0">
                <a:solidFill>
                  <a:srgbClr val="6BC0FF"/>
                </a:solidFill>
              </a:rPr>
              <a:t>의 자리 수를 정하는 버튼</a:t>
            </a:r>
            <a:endParaRPr lang="en-US" altLang="ko-KR" b="1" dirty="0">
              <a:solidFill>
                <a:srgbClr val="6BC0FF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B96152-046D-3C0B-6553-54996EF87DAA}"/>
              </a:ext>
            </a:extLst>
          </p:cNvPr>
          <p:cNvSpPr txBox="1"/>
          <p:nvPr/>
        </p:nvSpPr>
        <p:spPr>
          <a:xfrm>
            <a:off x="6640708" y="4896354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b="1" dirty="0">
                <a:solidFill>
                  <a:schemeClr val="bg1">
                    <a:lumMod val="75000"/>
                  </a:schemeClr>
                </a:solidFill>
              </a:rPr>
              <a:t>의 자리 수를 정하는 버튼</a:t>
            </a:r>
            <a:endParaRPr lang="en-US" altLang="ko-KR" b="1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F03C9CF-D3A0-2FC1-14A9-87830744BCDB}"/>
              </a:ext>
            </a:extLst>
          </p:cNvPr>
          <p:cNvCxnSpPr>
            <a:stCxn id="14" idx="2"/>
          </p:cNvCxnSpPr>
          <p:nvPr/>
        </p:nvCxnSpPr>
        <p:spPr>
          <a:xfrm flipH="1">
            <a:off x="3886666" y="5202797"/>
            <a:ext cx="1" cy="71021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E4980680-8F09-6E89-06AB-A4A81FB466B8}"/>
              </a:ext>
            </a:extLst>
          </p:cNvPr>
          <p:cNvCxnSpPr>
            <a:cxnSpLocks/>
            <a:stCxn id="13" idx="0"/>
            <a:endCxn id="21" idx="1"/>
          </p:cNvCxnSpPr>
          <p:nvPr/>
        </p:nvCxnSpPr>
        <p:spPr>
          <a:xfrm rot="5400000" flipH="1" flipV="1">
            <a:off x="4902029" y="3180032"/>
            <a:ext cx="1007402" cy="2469956"/>
          </a:xfrm>
          <a:prstGeom prst="bentConnector2">
            <a:avLst/>
          </a:prstGeom>
          <a:ln w="57150">
            <a:solidFill>
              <a:srgbClr val="6BC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78F36898-6F56-1DC4-69C6-3DFC7999F093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4516980" y="5048604"/>
            <a:ext cx="2123728" cy="12150"/>
          </a:xfrm>
          <a:prstGeom prst="straightConnector1">
            <a:avLst/>
          </a:prstGeom>
          <a:ln w="571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BF0463A9-C5AF-7984-AB4B-3945FA38A208}"/>
              </a:ext>
            </a:extLst>
          </p:cNvPr>
          <p:cNvSpPr txBox="1"/>
          <p:nvPr/>
        </p:nvSpPr>
        <p:spPr>
          <a:xfrm>
            <a:off x="6640708" y="4097871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(1</a:t>
            </a:r>
            <a:r>
              <a:rPr lang="ko-KR" altLang="en-US" dirty="0"/>
              <a:t>씩 증가하며 </a:t>
            </a:r>
            <a:r>
              <a:rPr lang="en-US" altLang="ko-KR" dirty="0"/>
              <a:t>5 </a:t>
            </a:r>
            <a:r>
              <a:rPr lang="ko-KR" altLang="en-US" dirty="0"/>
              <a:t>이후 </a:t>
            </a:r>
            <a:r>
              <a:rPr lang="en-US" altLang="ko-KR" dirty="0"/>
              <a:t>0</a:t>
            </a:r>
            <a:r>
              <a:rPr lang="ko-KR" altLang="en-US" dirty="0"/>
              <a:t>으로 돌아간다</a:t>
            </a:r>
            <a:r>
              <a:rPr lang="en-US" altLang="ko-KR" dirty="0"/>
              <a:t>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74303CF-3911-447D-46A0-B301A641C170}"/>
              </a:ext>
            </a:extLst>
          </p:cNvPr>
          <p:cNvSpPr txBox="1"/>
          <p:nvPr/>
        </p:nvSpPr>
        <p:spPr>
          <a:xfrm>
            <a:off x="6640708" y="5259645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(1</a:t>
            </a:r>
            <a:r>
              <a:rPr lang="ko-KR" altLang="en-US" dirty="0"/>
              <a:t>씩 증가하며 </a:t>
            </a:r>
            <a:r>
              <a:rPr lang="en-US" altLang="ko-KR" dirty="0"/>
              <a:t>9 </a:t>
            </a:r>
            <a:r>
              <a:rPr lang="ko-KR" altLang="en-US" dirty="0"/>
              <a:t>이후 </a:t>
            </a:r>
            <a:r>
              <a:rPr lang="en-US" altLang="ko-KR" dirty="0"/>
              <a:t>0</a:t>
            </a:r>
            <a:r>
              <a:rPr lang="ko-KR" altLang="en-US" dirty="0"/>
              <a:t>으로 돌아간다</a:t>
            </a:r>
            <a:r>
              <a:rPr lang="en-US" altLang="ko-KR" dirty="0"/>
              <a:t>.)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8DAC3F-ECF9-D998-389D-C6233F5D2E0B}"/>
              </a:ext>
            </a:extLst>
          </p:cNvPr>
          <p:cNvSpPr txBox="1"/>
          <p:nvPr/>
        </p:nvSpPr>
        <p:spPr>
          <a:xfrm>
            <a:off x="639469" y="1247400"/>
            <a:ext cx="1843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Manual</a:t>
            </a:r>
            <a:endParaRPr lang="ko-KR" altLang="en-US" sz="2800" b="1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39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26536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구현한 기능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2F2D6876-F42D-4A30-80EB-6B68644C8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149" y="1842686"/>
            <a:ext cx="5092851" cy="376791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BE52996-A2EC-4F9C-D9D9-98BB425C62F8}"/>
              </a:ext>
            </a:extLst>
          </p:cNvPr>
          <p:cNvSpPr/>
          <p:nvPr/>
        </p:nvSpPr>
        <p:spPr>
          <a:xfrm>
            <a:off x="4286161" y="4918711"/>
            <a:ext cx="230819" cy="284086"/>
          </a:xfrm>
          <a:prstGeom prst="rect">
            <a:avLst/>
          </a:prstGeom>
          <a:noFill/>
          <a:ln w="762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7EDCCF2-D081-DE51-3FD5-D3CFF5190DCE}"/>
              </a:ext>
            </a:extLst>
          </p:cNvPr>
          <p:cNvSpPr/>
          <p:nvPr/>
        </p:nvSpPr>
        <p:spPr>
          <a:xfrm>
            <a:off x="4055342" y="4918711"/>
            <a:ext cx="230819" cy="284086"/>
          </a:xfrm>
          <a:prstGeom prst="rect">
            <a:avLst/>
          </a:prstGeom>
          <a:noFill/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F550B2-C1C0-6023-E3CB-E93159FBEC40}"/>
              </a:ext>
            </a:extLst>
          </p:cNvPr>
          <p:cNvSpPr/>
          <p:nvPr/>
        </p:nvSpPr>
        <p:spPr>
          <a:xfrm>
            <a:off x="3771257" y="4918711"/>
            <a:ext cx="230819" cy="28408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28DAC3F-ECF9-D998-389D-C6233F5D2E0B}"/>
              </a:ext>
            </a:extLst>
          </p:cNvPr>
          <p:cNvSpPr txBox="1"/>
          <p:nvPr/>
        </p:nvSpPr>
        <p:spPr>
          <a:xfrm>
            <a:off x="639469" y="1247400"/>
            <a:ext cx="1843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Manual</a:t>
            </a:r>
            <a:endParaRPr lang="ko-KR" altLang="en-US" sz="2800" b="1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9C9071-42CB-7166-26E0-30CD15D84DA4}"/>
              </a:ext>
            </a:extLst>
          </p:cNvPr>
          <p:cNvSpPr txBox="1"/>
          <p:nvPr/>
        </p:nvSpPr>
        <p:spPr>
          <a:xfrm>
            <a:off x="6719811" y="2932319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3600" b="1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4D1178-F1BB-4DC8-3187-2BD0A8E6848A}"/>
              </a:ext>
            </a:extLst>
          </p:cNvPr>
          <p:cNvSpPr txBox="1"/>
          <p:nvPr/>
        </p:nvSpPr>
        <p:spPr>
          <a:xfrm>
            <a:off x="7160957" y="2793820"/>
            <a:ext cx="39677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6BC0FF"/>
                </a:solidFill>
              </a:rPr>
              <a:t>10</a:t>
            </a:r>
            <a:r>
              <a:rPr lang="ko-KR" altLang="en-US" b="1" dirty="0">
                <a:solidFill>
                  <a:srgbClr val="6BC0FF"/>
                </a:solidFill>
              </a:rPr>
              <a:t>의 자리 수를 정하는 버튼</a:t>
            </a:r>
            <a:r>
              <a:rPr lang="ko-KR" altLang="en-US" dirty="0"/>
              <a:t>과</a:t>
            </a:r>
            <a:endParaRPr lang="en-US" altLang="ko-KR" dirty="0"/>
          </a:p>
          <a:p>
            <a:r>
              <a:rPr lang="en-US" altLang="ko-KR" b="1" dirty="0">
                <a:solidFill>
                  <a:schemeClr val="bg1">
                    <a:lumMod val="75000"/>
                  </a:schemeClr>
                </a:solidFill>
              </a:rPr>
              <a:t>1</a:t>
            </a:r>
            <a:r>
              <a:rPr lang="ko-KR" altLang="en-US" b="1" dirty="0">
                <a:solidFill>
                  <a:schemeClr val="bg1">
                    <a:lumMod val="75000"/>
                  </a:schemeClr>
                </a:solidFill>
              </a:rPr>
              <a:t>의 자리 수를 정하는 버튼</a:t>
            </a:r>
            <a:r>
              <a:rPr lang="ko-KR" altLang="en-US" dirty="0"/>
              <a:t>으로</a:t>
            </a:r>
            <a:endParaRPr lang="en-US" altLang="ko-KR" dirty="0"/>
          </a:p>
          <a:p>
            <a:r>
              <a:rPr lang="ko-KR" altLang="en-US" dirty="0"/>
              <a:t>난수와 비교하고자 하는 수를 정한다</a:t>
            </a:r>
            <a:r>
              <a:rPr lang="en-US" altLang="ko-KR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97DEA4-BE6A-918C-45F4-1B2F5BBEDC1D}"/>
              </a:ext>
            </a:extLst>
          </p:cNvPr>
          <p:cNvSpPr txBox="1"/>
          <p:nvPr/>
        </p:nvSpPr>
        <p:spPr>
          <a:xfrm>
            <a:off x="6719811" y="3829108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3600" b="1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0A4952-45F0-1D5A-7181-726A493896C7}"/>
              </a:ext>
            </a:extLst>
          </p:cNvPr>
          <p:cNvSpPr txBox="1"/>
          <p:nvPr/>
        </p:nvSpPr>
        <p:spPr>
          <a:xfrm>
            <a:off x="7160957" y="3829108"/>
            <a:ext cx="3377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비교하고자 하는 수를 정했다면</a:t>
            </a:r>
            <a:endParaRPr lang="en-US" altLang="ko-KR" dirty="0"/>
          </a:p>
          <a:p>
            <a:r>
              <a:rPr lang="en-US" altLang="ko-KR" b="1" dirty="0">
                <a:solidFill>
                  <a:srgbClr val="FF0000"/>
                </a:solidFill>
              </a:rPr>
              <a:t>Start </a:t>
            </a:r>
            <a:r>
              <a:rPr lang="ko-KR" altLang="en-US" b="1" dirty="0">
                <a:solidFill>
                  <a:srgbClr val="FF0000"/>
                </a:solidFill>
              </a:rPr>
              <a:t>버튼</a:t>
            </a:r>
            <a:r>
              <a:rPr lang="ko-KR" altLang="en-US" dirty="0"/>
              <a:t>을 누른다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2632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26536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구현한 기능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28DAC3F-ECF9-D998-389D-C6233F5D2E0B}"/>
              </a:ext>
            </a:extLst>
          </p:cNvPr>
          <p:cNvSpPr txBox="1"/>
          <p:nvPr/>
        </p:nvSpPr>
        <p:spPr>
          <a:xfrm>
            <a:off x="639469" y="1247400"/>
            <a:ext cx="1843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Manual</a:t>
            </a:r>
            <a:endParaRPr lang="ko-KR" altLang="en-US" sz="2800" b="1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C11D6B1-7506-84F6-1E10-3A763C1B3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" y="2558169"/>
            <a:ext cx="2181021" cy="20135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7FAF9C3-AD80-2278-E66A-1A612836A70D}"/>
              </a:ext>
            </a:extLst>
          </p:cNvPr>
          <p:cNvSpPr txBox="1"/>
          <p:nvPr/>
        </p:nvSpPr>
        <p:spPr>
          <a:xfrm>
            <a:off x="2484618" y="1297803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3600" b="1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3F2EA3-0121-E5D9-4114-734E3B4487F8}"/>
              </a:ext>
            </a:extLst>
          </p:cNvPr>
          <p:cNvSpPr txBox="1"/>
          <p:nvPr/>
        </p:nvSpPr>
        <p:spPr>
          <a:xfrm>
            <a:off x="2925764" y="1297803"/>
            <a:ext cx="33778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도트 매트릭스</a:t>
            </a:r>
            <a:r>
              <a:rPr lang="ko-KR" altLang="en-US" dirty="0"/>
              <a:t>의 출력을 통해</a:t>
            </a:r>
            <a:endParaRPr lang="en-US" altLang="ko-KR" dirty="0"/>
          </a:p>
          <a:p>
            <a:r>
              <a:rPr lang="ko-KR" altLang="en-US" dirty="0"/>
              <a:t>난수와의 비교 결과를 확인한다</a:t>
            </a:r>
            <a:endParaRPr lang="en-US" alt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A3ED5B-BB8C-3A2A-A8C2-F4A16871036B}"/>
              </a:ext>
            </a:extLst>
          </p:cNvPr>
          <p:cNvSpPr txBox="1"/>
          <p:nvPr/>
        </p:nvSpPr>
        <p:spPr>
          <a:xfrm>
            <a:off x="472373" y="4797385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난수 </a:t>
            </a:r>
            <a:r>
              <a:rPr lang="en-US" altLang="ko-KR" b="1" dirty="0"/>
              <a:t>&gt; </a:t>
            </a:r>
            <a:r>
              <a:rPr lang="ko-KR" altLang="en-US" b="1" dirty="0"/>
              <a:t>입력한 수</a:t>
            </a:r>
            <a:endParaRPr lang="en-US" altLang="ko-KR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EB99AD9-0808-AB96-47ED-55D645E2D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6096000" y="2558171"/>
            <a:ext cx="2181019" cy="201352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282B467-8ADF-7CDE-ECE4-5A4ADD2EA7E9}"/>
              </a:ext>
            </a:extLst>
          </p:cNvPr>
          <p:cNvSpPr txBox="1"/>
          <p:nvPr/>
        </p:nvSpPr>
        <p:spPr>
          <a:xfrm>
            <a:off x="6238172" y="4797387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난수 </a:t>
            </a:r>
            <a:r>
              <a:rPr lang="en-US" altLang="ko-KR" b="1" dirty="0"/>
              <a:t>&lt; </a:t>
            </a:r>
            <a:r>
              <a:rPr lang="ko-KR" altLang="en-US" b="1" dirty="0"/>
              <a:t>입력한 수</a:t>
            </a:r>
            <a:endParaRPr lang="en-US" altLang="ko-KR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735CEE0-5D69-D300-53F1-93954E14A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1455" y="2595058"/>
            <a:ext cx="2064307" cy="20213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1B9C807-4CD6-E381-A209-1F91E8BBE796}"/>
              </a:ext>
            </a:extLst>
          </p:cNvPr>
          <p:cNvSpPr txBox="1"/>
          <p:nvPr/>
        </p:nvSpPr>
        <p:spPr>
          <a:xfrm>
            <a:off x="3355271" y="4810226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난수 </a:t>
            </a:r>
            <a:r>
              <a:rPr lang="en-US" altLang="ko-KR" b="1" dirty="0"/>
              <a:t>= </a:t>
            </a:r>
            <a:r>
              <a:rPr lang="ko-KR" altLang="en-US" b="1" dirty="0"/>
              <a:t>입력한 수</a:t>
            </a:r>
            <a:endParaRPr lang="en-US" altLang="ko-KR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B75063E-8A7C-1770-F335-AFCCD0F92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7257" y="2595058"/>
            <a:ext cx="2064307" cy="204302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6C583B-6CBA-AE97-0EB9-DCD26A2019C6}"/>
              </a:ext>
            </a:extLst>
          </p:cNvPr>
          <p:cNvSpPr txBox="1"/>
          <p:nvPr/>
        </p:nvSpPr>
        <p:spPr>
          <a:xfrm>
            <a:off x="9220459" y="4797385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기회 모두 소진</a:t>
            </a:r>
            <a:endParaRPr lang="en-US" altLang="ko-KR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1D3DAF8-480F-4F4F-3E52-87405EA096D2}"/>
              </a:ext>
            </a:extLst>
          </p:cNvPr>
          <p:cNvSpPr txBox="1"/>
          <p:nvPr/>
        </p:nvSpPr>
        <p:spPr>
          <a:xfrm>
            <a:off x="124937" y="5392409"/>
            <a:ext cx="2681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입력한 수보다</a:t>
            </a:r>
            <a:endParaRPr lang="en-US" altLang="ko-KR" sz="1600" dirty="0"/>
          </a:p>
          <a:p>
            <a:r>
              <a:rPr lang="ko-KR" altLang="en-US" sz="1600" dirty="0"/>
              <a:t>더 높은 수를 입력해야 한다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18F684A-FF17-9223-B99A-696A764CE326}"/>
              </a:ext>
            </a:extLst>
          </p:cNvPr>
          <p:cNvSpPr txBox="1"/>
          <p:nvPr/>
        </p:nvSpPr>
        <p:spPr>
          <a:xfrm>
            <a:off x="5845536" y="5392408"/>
            <a:ext cx="2681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/>
              <a:t>입력한 수보다</a:t>
            </a:r>
            <a:endParaRPr lang="en-US" altLang="ko-KR" sz="1600" dirty="0"/>
          </a:p>
          <a:p>
            <a:r>
              <a:rPr lang="ko-KR" altLang="en-US" sz="1600" dirty="0"/>
              <a:t>더 작은 수를 입력해야 한다</a:t>
            </a:r>
          </a:p>
        </p:txBody>
      </p:sp>
    </p:spTree>
    <p:extLst>
      <p:ext uri="{BB962C8B-B14F-4D97-AF65-F5344CB8AC3E}">
        <p14:creationId xmlns:p14="http://schemas.microsoft.com/office/powerpoint/2010/main" val="143356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26536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구현한 기능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28DAC3F-ECF9-D998-389D-C6233F5D2E0B}"/>
              </a:ext>
            </a:extLst>
          </p:cNvPr>
          <p:cNvSpPr txBox="1"/>
          <p:nvPr/>
        </p:nvSpPr>
        <p:spPr>
          <a:xfrm>
            <a:off x="639469" y="1247400"/>
            <a:ext cx="1843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ko-KR" altLang="en-US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en-US" altLang="ko-KR" sz="2800" b="1" spc="-3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Manual</a:t>
            </a:r>
            <a:endParaRPr lang="ko-KR" altLang="en-US" sz="2800" b="1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C11D6B1-7506-84F6-1E10-3A763C1B3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480" y="2278919"/>
            <a:ext cx="2181021" cy="2013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A3ED5B-BB8C-3A2A-A8C2-F4A16871036B}"/>
              </a:ext>
            </a:extLst>
          </p:cNvPr>
          <p:cNvSpPr txBox="1"/>
          <p:nvPr/>
        </p:nvSpPr>
        <p:spPr>
          <a:xfrm>
            <a:off x="680653" y="4518135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난수 </a:t>
            </a:r>
            <a:r>
              <a:rPr lang="en-US" altLang="ko-KR" b="1" dirty="0"/>
              <a:t>&gt; </a:t>
            </a:r>
            <a:r>
              <a:rPr lang="ko-KR" altLang="en-US" b="1" dirty="0"/>
              <a:t>입력한 수</a:t>
            </a:r>
            <a:endParaRPr lang="en-US" altLang="ko-KR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EB99AD9-0808-AB96-47ED-55D645E2D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3363024" y="2278921"/>
            <a:ext cx="2181019" cy="201352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282B467-8ADF-7CDE-ECE4-5A4ADD2EA7E9}"/>
              </a:ext>
            </a:extLst>
          </p:cNvPr>
          <p:cNvSpPr txBox="1"/>
          <p:nvPr/>
        </p:nvSpPr>
        <p:spPr>
          <a:xfrm>
            <a:off x="3505196" y="4518137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난수 </a:t>
            </a:r>
            <a:r>
              <a:rPr lang="en-US" altLang="ko-KR" b="1" dirty="0"/>
              <a:t>&lt; </a:t>
            </a:r>
            <a:r>
              <a:rPr lang="ko-KR" altLang="en-US" b="1" dirty="0"/>
              <a:t>입력한 수</a:t>
            </a:r>
            <a:endParaRPr lang="en-US" altLang="ko-KR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7735CEE0-5D69-D300-53F1-93954E14A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653" y="2278919"/>
            <a:ext cx="2064307" cy="20213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1B9C807-4CD6-E381-A209-1F91E8BBE796}"/>
              </a:ext>
            </a:extLst>
          </p:cNvPr>
          <p:cNvSpPr txBox="1"/>
          <p:nvPr/>
        </p:nvSpPr>
        <p:spPr>
          <a:xfrm>
            <a:off x="6701287" y="4518135"/>
            <a:ext cx="1896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난수 </a:t>
            </a:r>
            <a:r>
              <a:rPr lang="en-US" altLang="ko-KR" b="1" dirty="0"/>
              <a:t>= </a:t>
            </a:r>
            <a:r>
              <a:rPr lang="ko-KR" altLang="en-US" b="1" dirty="0"/>
              <a:t>입력한 수</a:t>
            </a:r>
            <a:endParaRPr lang="en-US" altLang="ko-KR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1B75063E-8A7C-1770-F335-AFCCD0F92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5537" y="2315808"/>
            <a:ext cx="2064307" cy="204302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6C583B-6CBA-AE97-0EB9-DCD26A2019C6}"/>
              </a:ext>
            </a:extLst>
          </p:cNvPr>
          <p:cNvSpPr txBox="1"/>
          <p:nvPr/>
        </p:nvSpPr>
        <p:spPr>
          <a:xfrm>
            <a:off x="9428739" y="4518135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기회 모두 소진</a:t>
            </a:r>
            <a:endParaRPr lang="en-US" altLang="ko-KR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BBD9125-861C-3539-B60F-47974BEC99EA}"/>
              </a:ext>
            </a:extLst>
          </p:cNvPr>
          <p:cNvSpPr/>
          <p:nvPr/>
        </p:nvSpPr>
        <p:spPr>
          <a:xfrm>
            <a:off x="337351" y="2024109"/>
            <a:ext cx="5533157" cy="3266979"/>
          </a:xfrm>
          <a:prstGeom prst="rect">
            <a:avLst/>
          </a:prstGeom>
          <a:noFill/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3E82074-C9F5-B66E-58DD-1F2EB75D91B0}"/>
              </a:ext>
            </a:extLst>
          </p:cNvPr>
          <p:cNvSpPr/>
          <p:nvPr/>
        </p:nvSpPr>
        <p:spPr>
          <a:xfrm>
            <a:off x="6426200" y="2024108"/>
            <a:ext cx="5533157" cy="3266979"/>
          </a:xfrm>
          <a:prstGeom prst="rect">
            <a:avLst/>
          </a:prstGeom>
          <a:noFill/>
          <a:ln w="571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23951D4-2FB4-1FF5-1FFC-59463A2922FD}"/>
              </a:ext>
            </a:extLst>
          </p:cNvPr>
          <p:cNvSpPr txBox="1"/>
          <p:nvPr/>
        </p:nvSpPr>
        <p:spPr>
          <a:xfrm>
            <a:off x="1117457" y="5610600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4</a:t>
            </a:r>
            <a:endParaRPr lang="ko-KR" altLang="en-US" sz="3600" b="1" dirty="0">
              <a:solidFill>
                <a:schemeClr val="accent1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B890D3-9A99-AEA7-BA17-EDAFCC5BB878}"/>
              </a:ext>
            </a:extLst>
          </p:cNvPr>
          <p:cNvSpPr txBox="1"/>
          <p:nvPr/>
        </p:nvSpPr>
        <p:spPr>
          <a:xfrm>
            <a:off x="1558603" y="5610600"/>
            <a:ext cx="262604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Start </a:t>
            </a:r>
            <a:r>
              <a:rPr lang="ko-KR" altLang="en-US" b="1" dirty="0">
                <a:solidFill>
                  <a:srgbClr val="FF0000"/>
                </a:solidFill>
              </a:rPr>
              <a:t>버튼</a:t>
            </a:r>
            <a:r>
              <a:rPr lang="ko-KR" altLang="en-US" dirty="0"/>
              <a:t>을 누른 후</a:t>
            </a:r>
            <a:endParaRPr lang="en-US" altLang="ko-KR" dirty="0"/>
          </a:p>
          <a:p>
            <a:r>
              <a:rPr lang="en-US" altLang="ko-KR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ko-KR" altLang="en-US" dirty="0"/>
              <a:t>의 과정으로 돌아간다 </a:t>
            </a: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3DB046-DBF3-B8CA-F3CA-2D6CBA251DBC}"/>
              </a:ext>
            </a:extLst>
          </p:cNvPr>
          <p:cNvSpPr txBox="1"/>
          <p:nvPr/>
        </p:nvSpPr>
        <p:spPr>
          <a:xfrm>
            <a:off x="6978199" y="5610600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  <a:ea typeface="+mj-ea"/>
              </a:rPr>
              <a:t>5</a:t>
            </a:r>
            <a:endParaRPr lang="ko-KR" altLang="en-US" sz="3600" b="1" dirty="0">
              <a:solidFill>
                <a:schemeClr val="tx2">
                  <a:lumMod val="60000"/>
                  <a:lumOff val="4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BD1C7E-2896-1863-B578-6235FC77DB0F}"/>
              </a:ext>
            </a:extLst>
          </p:cNvPr>
          <p:cNvSpPr txBox="1"/>
          <p:nvPr/>
        </p:nvSpPr>
        <p:spPr>
          <a:xfrm>
            <a:off x="7419345" y="5749099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게임 종료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9801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809</Words>
  <Application>Microsoft Office PowerPoint</Application>
  <PresentationFormat>와이드스크린</PresentationFormat>
  <Paragraphs>261</Paragraphs>
  <Slides>18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나눔스퀘어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user</cp:lastModifiedBy>
  <cp:revision>35</cp:revision>
  <dcterms:created xsi:type="dcterms:W3CDTF">2021-02-14T00:18:03Z</dcterms:created>
  <dcterms:modified xsi:type="dcterms:W3CDTF">2022-12-11T08:36:18Z</dcterms:modified>
</cp:coreProperties>
</file>

<file path=docProps/thumbnail.jpeg>
</file>